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1406" r:id="rId6"/>
    <p:sldId id="1411" r:id="rId7"/>
    <p:sldId id="1410" r:id="rId8"/>
    <p:sldId id="1413" r:id="rId9"/>
    <p:sldId id="1414" r:id="rId10"/>
    <p:sldId id="2142533103" r:id="rId11"/>
    <p:sldId id="2142533124" r:id="rId12"/>
    <p:sldId id="2142533127" r:id="rId13"/>
    <p:sldId id="2142533120" r:id="rId14"/>
    <p:sldId id="2142533128" r:id="rId15"/>
    <p:sldId id="2142533114" r:id="rId16"/>
    <p:sldId id="2142533118" r:id="rId17"/>
    <p:sldId id="2142533125" r:id="rId18"/>
    <p:sldId id="2142533123" r:id="rId19"/>
    <p:sldId id="2142533121" r:id="rId20"/>
    <p:sldId id="2142533126" r:id="rId21"/>
    <p:sldId id="21425331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AA70A-E729-4DC9-9C6D-0DDA6C9CC423}" v="1" dt="2024-05-13T08:36:10.366"/>
    <p1510:client id="{C1BD23F7-2D79-4C07-960D-B8ACDB7E6987}" v="18" dt="2024-05-13T09:28:04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shareaction-my.sharepoint.com/personal/lydia_heinrichs_shareaction_org/Documents/Yara%20extras%20fi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853373998353299E-2"/>
          <c:y val="0.27224796293337594"/>
          <c:w val="0.92595560440621227"/>
          <c:h val="0.352492156517544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'https://shareaction.sharepoint.com/sites/CorpClimate/Active  Closed Work/2021-25 Chemicals/4. Corporate engagement/Escalation Yara/[Data for Yara escalation and resolution briefing.xlsx]Figure 1'!$A$2</c:f>
              <c:strCache>
                <c:ptCount val="1"/>
                <c:pt idx="0">
                  <c:v>Scope 3 upstream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'https://shareaction.sharepoint.com/sites/CorpClimate/Active  Closed Work/2021-25 Chemicals/4. Corporate engagement/Escalation Yara/[Data for Yara escalation and resolution briefing.xlsx]Figure 1'!$B$2</c:f>
              <c:numCache>
                <c:formatCode>General</c:formatCode>
                <c:ptCount val="1"/>
                <c:pt idx="0">
                  <c:v>9460818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0-4E91-A800-0E0EEE071C78}"/>
            </c:ext>
          </c:extLst>
        </c:ser>
        <c:ser>
          <c:idx val="1"/>
          <c:order val="1"/>
          <c:tx>
            <c:strRef>
              <c:f>'https://shareaction.sharepoint.com/sites/CorpClimate/Active  Closed Work/2021-25 Chemicals/4. Corporate engagement/Escalation Yara/[Data for Yara escalation and resolution briefing.xlsx]Figure 1'!$A$3</c:f>
              <c:strCache>
                <c:ptCount val="1"/>
                <c:pt idx="0">
                  <c:v>Scopes 1 and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'https://shareaction.sharepoint.com/sites/CorpClimate/Active  Closed Work/2021-25 Chemicals/4. Corporate engagement/Escalation Yara/[Data for Yara escalation and resolution briefing.xlsx]Figure 1'!$B$3</c:f>
              <c:numCache>
                <c:formatCode>General</c:formatCode>
                <c:ptCount val="1"/>
                <c:pt idx="0">
                  <c:v>15900741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0-4E91-A800-0E0EEE071C78}"/>
            </c:ext>
          </c:extLst>
        </c:ser>
        <c:ser>
          <c:idx val="2"/>
          <c:order val="2"/>
          <c:tx>
            <c:strRef>
              <c:f>'[1]Figure 1'!#REF!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'[1]Figure 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60-4E91-A800-0E0EEE071C78}"/>
            </c:ext>
          </c:extLst>
        </c:ser>
        <c:ser>
          <c:idx val="3"/>
          <c:order val="3"/>
          <c:tx>
            <c:strRef>
              <c:f>'https://shareaction.sharepoint.com/sites/CorpClimate/Active  Closed Work/2021-25 Chemicals/4. Corporate engagement/Escalation Yara/[Data for Yara escalation and resolution briefing.xlsx]Figure 1'!$A$4</c:f>
              <c:strCache>
                <c:ptCount val="1"/>
                <c:pt idx="0">
                  <c:v>Scope 3 downstream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'https://shareaction.sharepoint.com/sites/CorpClimate/Active  Closed Work/2021-25 Chemicals/4. Corporate engagement/Escalation Yara/[Data for Yara escalation and resolution briefing.xlsx]Figure 1'!$B$4</c:f>
              <c:numCache>
                <c:formatCode>General</c:formatCode>
                <c:ptCount val="1"/>
                <c:pt idx="0">
                  <c:v>37392128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60-4E91-A800-0E0EEE071C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5599552"/>
        <c:axId val="256580352"/>
      </c:barChart>
      <c:catAx>
        <c:axId val="155599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580352"/>
        <c:crosses val="autoZero"/>
        <c:auto val="1"/>
        <c:lblAlgn val="ctr"/>
        <c:lblOffset val="100"/>
        <c:noMultiLvlLbl val="0"/>
      </c:catAx>
      <c:valAx>
        <c:axId val="256580352"/>
        <c:scaling>
          <c:orientation val="minMax"/>
          <c:max val="62753687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59955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0.03829</cdr:x>
      <cdr:y>0.23263</cdr:y>
    </cdr:from>
    <cdr:to>
      <cdr:x>0.1782</cdr:x>
      <cdr:y>0.32633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3767A9D-5DAD-607C-F586-C5508E1E59CB}"/>
            </a:ext>
          </a:extLst>
        </cdr:cNvPr>
        <cdr:cNvSpPr txBox="1"/>
      </cdr:nvSpPr>
      <cdr:spPr>
        <a:xfrm xmlns:a="http://schemas.openxmlformats.org/drawingml/2006/main">
          <a:off x="330200" y="457200"/>
          <a:ext cx="1206500" cy="184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100" b="1"/>
            <a:t>9.46 Mt</a:t>
          </a:r>
        </a:p>
      </cdr:txBody>
    </cdr:sp>
  </cdr:relSizeAnchor>
  <cdr:relSizeAnchor xmlns:cdr="http://schemas.openxmlformats.org/drawingml/2006/chartDrawing">
    <cdr:from>
      <cdr:x>0.21355</cdr:x>
      <cdr:y>0.23263</cdr:y>
    </cdr:from>
    <cdr:to>
      <cdr:x>0.35346</cdr:x>
      <cdr:y>0.32633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D005DDE-583D-C4D1-4B63-313D71E33385}"/>
            </a:ext>
          </a:extLst>
        </cdr:cNvPr>
        <cdr:cNvSpPr txBox="1"/>
      </cdr:nvSpPr>
      <cdr:spPr>
        <a:xfrm xmlns:a="http://schemas.openxmlformats.org/drawingml/2006/main">
          <a:off x="1841500" y="457200"/>
          <a:ext cx="1206500" cy="184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/>
            <a:t>15.9 Mt</a:t>
          </a:r>
        </a:p>
      </cdr:txBody>
    </cdr:sp>
  </cdr:relSizeAnchor>
  <cdr:relSizeAnchor xmlns:cdr="http://schemas.openxmlformats.org/drawingml/2006/chartDrawing">
    <cdr:from>
      <cdr:x>0.41311</cdr:x>
      <cdr:y>0.2294</cdr:y>
    </cdr:from>
    <cdr:to>
      <cdr:x>0.96392</cdr:x>
      <cdr:y>0.36187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D005DDE-583D-C4D1-4B63-313D71E33385}"/>
            </a:ext>
          </a:extLst>
        </cdr:cNvPr>
        <cdr:cNvSpPr txBox="1"/>
      </cdr:nvSpPr>
      <cdr:spPr>
        <a:xfrm xmlns:a="http://schemas.openxmlformats.org/drawingml/2006/main">
          <a:off x="3562350" y="450850"/>
          <a:ext cx="474980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1"/>
            <a:t>37.4 Mt</a:t>
          </a:r>
        </a:p>
      </cdr:txBody>
    </cdr:sp>
  </cdr:relSizeAnchor>
  <cdr:relSizeAnchor xmlns:cdr="http://schemas.openxmlformats.org/drawingml/2006/chartDrawing">
    <cdr:from>
      <cdr:x>0.03756</cdr:x>
      <cdr:y>0.79806</cdr:y>
    </cdr:from>
    <cdr:to>
      <cdr:x>0.96686</cdr:x>
      <cdr:y>0.93053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198A23D-CF9E-412C-8441-2F11AE75BD52}"/>
            </a:ext>
          </a:extLst>
        </cdr:cNvPr>
        <cdr:cNvSpPr txBox="1"/>
      </cdr:nvSpPr>
      <cdr:spPr>
        <a:xfrm xmlns:a="http://schemas.openxmlformats.org/drawingml/2006/main">
          <a:off x="323850" y="1568450"/>
          <a:ext cx="801370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100" b="0" i="1">
              <a:solidFill>
                <a:schemeClr val="bg2">
                  <a:lumMod val="25000"/>
                </a:schemeClr>
              </a:solidFill>
            </a:rPr>
            <a:t>Million metric tonnes</a:t>
          </a:r>
          <a:r>
            <a:rPr lang="en-GB" sz="1100" b="0" i="1" baseline="0">
              <a:solidFill>
                <a:schemeClr val="bg2">
                  <a:lumMod val="25000"/>
                </a:schemeClr>
              </a:solidFill>
            </a:rPr>
            <a:t> CO</a:t>
          </a:r>
          <a:r>
            <a:rPr lang="en-GB" sz="1100" b="0" i="1" baseline="-25000">
              <a:solidFill>
                <a:schemeClr val="bg2">
                  <a:lumMod val="25000"/>
                </a:schemeClr>
              </a:solidFill>
            </a:rPr>
            <a:t>2</a:t>
          </a:r>
          <a:r>
            <a:rPr lang="en-GB" sz="1100" b="0" i="1" baseline="0">
              <a:solidFill>
                <a:schemeClr val="bg2">
                  <a:lumMod val="25000"/>
                </a:schemeClr>
              </a:solidFill>
            </a:rPr>
            <a:t>e</a:t>
          </a:r>
          <a:endParaRPr lang="en-GB" sz="1100" b="0" i="1" baseline="-2500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D2365-15F1-4B9B-BB6D-6248DF728A49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84FD6-2FCC-4200-AB07-704F33320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8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E78227-3CBA-B242-818D-B5E424C09116}"/>
              </a:ext>
            </a:extLst>
          </p:cNvPr>
          <p:cNvSpPr/>
          <p:nvPr userDrawn="1"/>
        </p:nvSpPr>
        <p:spPr>
          <a:xfrm>
            <a:off x="509451" y="542919"/>
            <a:ext cx="1159861" cy="45719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6F48EFC1-4D53-7644-A60F-61785DC9D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1090" y="1858616"/>
            <a:ext cx="3355050" cy="338963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2C62B-7353-4AE0-B17F-99B2550BF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887" y="2015334"/>
            <a:ext cx="6608762" cy="823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where the main title goes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18302-20D2-4630-BFF3-CA0FFF37E5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044" y="4068744"/>
            <a:ext cx="4879975" cy="1179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Event name &amp; Speaker name</a:t>
            </a:r>
            <a:endParaRPr lang="en-GB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E86753DE-FA88-4279-BF22-B250D2AFD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403" y="304349"/>
            <a:ext cx="1159861" cy="413498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algn="ctr">
              <a:defRPr sz="1200">
                <a:solidFill>
                  <a:srgbClr val="84D1CB"/>
                </a:solidFill>
                <a:latin typeface="+mn-lt"/>
              </a:defRPr>
            </a:lvl1pPr>
          </a:lstStyle>
          <a:p>
            <a:r>
              <a:rPr lang="en-US"/>
              <a:t>Month | Year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F57E03-EEDE-514D-B61A-81F83CD79A25}"/>
              </a:ext>
            </a:extLst>
          </p:cNvPr>
          <p:cNvCxnSpPr>
            <a:cxnSpLocks/>
          </p:cNvCxnSpPr>
          <p:nvPr userDrawn="1"/>
        </p:nvCxnSpPr>
        <p:spPr>
          <a:xfrm>
            <a:off x="0" y="585636"/>
            <a:ext cx="12192000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04C9791-0E75-4CE1-9465-5B3F861365A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SET THE BACKGROUND TO BE A PICTURE</a:t>
            </a:r>
            <a:endParaRPr lang="en-GB"/>
          </a:p>
        </p:txBody>
      </p:sp>
      <p:pic>
        <p:nvPicPr>
          <p:cNvPr id="23" name="Picture 22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91DB3AFE-00D5-4B0D-B330-FB1512725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7" y="6258440"/>
            <a:ext cx="2456626" cy="3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3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B2760A-8613-4B40-ACA7-D09F63E41588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545240D-477D-4EA7-AC6E-F535BDA93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3156" y="397803"/>
            <a:ext cx="4724408" cy="822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7603745-1129-482F-B7DB-B0CC496B5B4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103188" y="1654497"/>
            <a:ext cx="6038590" cy="418325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B38874-92B6-47DC-ABEE-CED1C0060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790B69-57ED-45D7-A71A-C3CA94165774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-slide">
    <p:bg>
      <p:bgPr>
        <a:solidFill>
          <a:srgbClr val="113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4B167B18-1AF3-7B40-B9FF-B3A538E7E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9652" y="1180257"/>
            <a:ext cx="3984171" cy="406717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60B1B-9980-46C1-9AB4-8F0A905962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880" y="1180257"/>
            <a:ext cx="8056562" cy="217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sz="3600">
                <a:latin typeface="+mj-lt"/>
              </a:rPr>
              <a:t>Closing slide/contact info</a:t>
            </a:r>
            <a:endParaRPr lang="en-GB"/>
          </a:p>
        </p:txBody>
      </p:sp>
      <p:pic>
        <p:nvPicPr>
          <p:cNvPr id="9" name="Picture 8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736CBA3-E03E-4DD7-A4B2-7644D5705E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7" y="6283629"/>
            <a:ext cx="2456626" cy="332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05DBD7-0E87-4E71-80B5-A78B83DF874A}"/>
              </a:ext>
            </a:extLst>
          </p:cNvPr>
          <p:cNvSpPr txBox="1"/>
          <p:nvPr userDrawn="1"/>
        </p:nvSpPr>
        <p:spPr>
          <a:xfrm>
            <a:off x="9145945" y="6355279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shareaction.org | @</a:t>
            </a:r>
            <a:r>
              <a:rPr lang="en-US" sz="1600" err="1">
                <a:solidFill>
                  <a:srgbClr val="FFFFFF"/>
                </a:solidFill>
              </a:rPr>
              <a:t>ShareAction</a:t>
            </a:r>
            <a:endParaRPr lang="en-GB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92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848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89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B5C2-62F5-489F-9C00-9EB3A861604C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B810-ECC0-4B1C-8170-F34AF7BAD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rgbClr val="84D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4B49E273-F0DB-054E-A736-F6DAEE916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7264" y="2734886"/>
            <a:ext cx="2413359" cy="246363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92750-326D-45CE-A429-71CA107EC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19444" y="774356"/>
            <a:ext cx="4297077" cy="1312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11374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slide 1</a:t>
            </a:r>
            <a:endParaRPr lang="en-GB"/>
          </a:p>
        </p:txBody>
      </p:sp>
      <p:pic>
        <p:nvPicPr>
          <p:cNvPr id="10" name="Picture 9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0C5527FC-C21E-4CE0-AA3E-4FC78E36A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7" y="6283629"/>
            <a:ext cx="2456626" cy="332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B0E70C-4629-4F97-B800-B75349F3C8E9}"/>
              </a:ext>
            </a:extLst>
          </p:cNvPr>
          <p:cNvSpPr txBox="1"/>
          <p:nvPr userDrawn="1"/>
        </p:nvSpPr>
        <p:spPr>
          <a:xfrm>
            <a:off x="9145945" y="6355279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shareaction.org | @</a:t>
            </a:r>
            <a:r>
              <a:rPr lang="en-US" sz="1600" err="1">
                <a:solidFill>
                  <a:srgbClr val="FFFFFF"/>
                </a:solidFill>
              </a:rPr>
              <a:t>ShareAction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B59120BB-C980-CF2D-B25F-892A9EC23C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41059" cy="6857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SET THE BACKGROUND TO BE A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0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rgbClr val="FF75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46773189-212A-5240-96BF-A14F05A99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2310" y="2951018"/>
            <a:ext cx="2533787" cy="255991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DC6A0-7CB7-43D1-B54D-DC758A98E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6813" y="628683"/>
            <a:ext cx="3942197" cy="1395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11374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slide 2</a:t>
            </a:r>
            <a:endParaRPr lang="en-GB"/>
          </a:p>
        </p:txBody>
      </p:sp>
      <p:pic>
        <p:nvPicPr>
          <p:cNvPr id="15" name="Picture 14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D05BFE9-C24B-4B05-BA2F-EAE7833087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67" y="6283629"/>
            <a:ext cx="2456626" cy="332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92DB7C-BBEB-4677-9F84-1ADA1363308B}"/>
              </a:ext>
            </a:extLst>
          </p:cNvPr>
          <p:cNvSpPr txBox="1"/>
          <p:nvPr userDrawn="1"/>
        </p:nvSpPr>
        <p:spPr>
          <a:xfrm>
            <a:off x="9145945" y="6355279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shareaction.org | @</a:t>
            </a:r>
            <a:r>
              <a:rPr lang="en-US" sz="1600" err="1">
                <a:solidFill>
                  <a:srgbClr val="FFFFFF"/>
                </a:solidFill>
              </a:rPr>
              <a:t>ShareAction</a:t>
            </a:r>
            <a:endParaRPr lang="en-GB" sz="1600">
              <a:solidFill>
                <a:srgbClr val="FFFFFF"/>
              </a:solidFill>
            </a:endParaRPr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3C41FA12-CA5A-2F12-C8B4-D22E21A0B1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41059" cy="6857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SET THE BACKGROUND TO BE A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CE4EA1-159D-454C-BA40-830817966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B987C1-884B-1347-8E10-90759A46DA5D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01BC4-1721-483E-8E10-2C4C8F8A6E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63" y="489399"/>
            <a:ext cx="9144000" cy="74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605DEA1-06CF-4E4E-8D93-97C92FF09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663" y="1596703"/>
            <a:ext cx="10735881" cy="3185059"/>
          </a:xfrm>
          <a:prstGeom prst="rect">
            <a:avLst/>
          </a:prstGeom>
        </p:spPr>
        <p:txBody>
          <a:bodyPr/>
          <a:lstStyle>
            <a:lvl1pPr marL="265113" marR="0" indent="-265113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755A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182563" indent="-182563">
              <a:lnSpc>
                <a:spcPct val="125000"/>
              </a:lnSpc>
              <a:buClr>
                <a:srgbClr val="FF755A"/>
              </a:buClr>
              <a:defRPr sz="24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Main text with bullets (Min 24pt)</a:t>
            </a:r>
          </a:p>
          <a:p>
            <a:pPr lvl="0"/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</a:t>
            </a:r>
          </a:p>
          <a:p>
            <a:pPr lvl="0"/>
            <a:endParaRPr lang="en-US" sz="2400">
              <a:solidFill>
                <a:srgbClr val="565656"/>
              </a:solidFill>
            </a:endParaRPr>
          </a:p>
          <a:p>
            <a:pPr lvl="0"/>
            <a:endParaRPr lang="en-US"/>
          </a:p>
          <a:p>
            <a:pPr lvl="1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9AC9AD-3430-4F16-91F3-B38054506BD7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6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76592A-3034-6C49-9DDC-D3729D7ADC09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7C3F5-A215-4C36-9203-5330C7CA27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13" y="330222"/>
            <a:ext cx="65182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0D9BD6-EBF2-4857-B530-28798CDAB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913" y="1682496"/>
            <a:ext cx="11110535" cy="3493007"/>
          </a:xfrm>
          <a:prstGeom prst="rect">
            <a:avLst/>
          </a:prstGeom>
        </p:spPr>
        <p:txBody>
          <a:bodyPr numCol="2" spcCol="36000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55A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>
              <a:buClr>
                <a:srgbClr val="FF755A"/>
              </a:buCl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Main body – 2 column bullets (Min 24 pt)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75FD56-8F41-4DA8-92C9-84060A946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C17BE77-8E5E-4CCA-AA3B-72AD7691D101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6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255ED6-147E-D649-B78B-A6225A6D405F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5EA7369-4B92-4982-887E-86838B212B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12" y="406041"/>
            <a:ext cx="65182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0C8AC8B-23D6-437F-8C66-AB0B9F758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912" y="1682496"/>
            <a:ext cx="11148677" cy="4215796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Main body (Min 24 pt)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C8D514-3E80-4D54-A858-EFF529D24A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82310B8-BACC-4911-9DAB-FBF42D368E47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bullet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B895F9-1C19-8449-9186-F05FB7D31EAC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75CEA1-67E1-461B-AED4-9A4BFEF1A2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372963"/>
            <a:ext cx="65182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E431631-94F0-447A-BAF7-3ED76318D1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7845" y="2261729"/>
            <a:ext cx="5605268" cy="3493007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Main body (Min 24 </a:t>
            </a:r>
            <a:r>
              <a:rPr lang="en-US" err="1"/>
              <a:t>pt</a:t>
            </a:r>
            <a:r>
              <a:rPr lang="en-US"/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  <a:r>
              <a:rPr lang="en-US" sz="2400" err="1">
                <a:solidFill>
                  <a:srgbClr val="565656"/>
                </a:solidFill>
              </a:rPr>
              <a:t>Proin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auctor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  <a:r>
              <a:rPr lang="en-US" sz="2400" err="1">
                <a:solidFill>
                  <a:srgbClr val="565656"/>
                </a:solidFill>
              </a:rPr>
              <a:t>Proin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auctor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1BC7D-47AC-4C18-966F-A2B9886E02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8800" y="2261729"/>
            <a:ext cx="3090863" cy="200705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6C31743-37A4-41DF-B4E2-8DB5A0592C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47875" y="3821113"/>
            <a:ext cx="3087688" cy="200705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98E3A6-7849-430D-92A3-7AD86651A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357F9B-2C70-4295-B768-B9B897D87B18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0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bullets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79B19A-892E-3645-8ECC-2C7C96FCCE1A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C0E9295-58C3-471E-8FFA-071872E366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913" y="381328"/>
            <a:ext cx="65182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3DB9901-EB03-4090-87D5-CBE60F71C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913" y="1779374"/>
            <a:ext cx="5652976" cy="3978524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755A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Main body (Min 24 pt)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6233F36-39FC-4973-89CC-0B0D8A8BEA0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677025" y="1779374"/>
            <a:ext cx="4849813" cy="408961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04891-7B18-4C14-8203-1EB30B95C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AB408D-BAE6-46A4-9B0D-9A44B1C6F043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6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bullets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112B05-47A5-E641-8076-7FF09EE3BFC3}"/>
              </a:ext>
            </a:extLst>
          </p:cNvPr>
          <p:cNvSpPr/>
          <p:nvPr userDrawn="1"/>
        </p:nvSpPr>
        <p:spPr>
          <a:xfrm>
            <a:off x="0" y="0"/>
            <a:ext cx="12192000" cy="109728"/>
          </a:xfrm>
          <a:prstGeom prst="rect">
            <a:avLst/>
          </a:prstGeom>
          <a:solidFill>
            <a:srgbClr val="84D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FFFF"/>
              </a:highlight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9D0DA3-9FFA-405C-BFCE-014A85B89A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" y="348376"/>
            <a:ext cx="65182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/>
              <a:t>Main Title (44pt)</a:t>
            </a:r>
            <a:endParaRPr lang="en-GB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9EEA196-9F61-47DA-AA31-AB93B89C9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43913" y="1639330"/>
            <a:ext cx="5652976" cy="4097458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Main body (Min 24 pt)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solidFill>
                  <a:srgbClr val="565656"/>
                </a:solidFill>
              </a:rPr>
              <a:t>Lorem ipsum dolor sit </a:t>
            </a:r>
            <a:r>
              <a:rPr lang="en-US" sz="2400" err="1">
                <a:solidFill>
                  <a:srgbClr val="565656"/>
                </a:solidFill>
              </a:rPr>
              <a:t>amet</a:t>
            </a:r>
            <a:r>
              <a:rPr lang="en-US" sz="2400">
                <a:solidFill>
                  <a:srgbClr val="565656"/>
                </a:solidFill>
              </a:rPr>
              <a:t>, </a:t>
            </a:r>
            <a:r>
              <a:rPr lang="en-US" sz="2400" err="1">
                <a:solidFill>
                  <a:srgbClr val="565656"/>
                </a:solidFill>
              </a:rPr>
              <a:t>consectetur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adipiscing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elit</a:t>
            </a:r>
            <a:r>
              <a:rPr lang="en-US" sz="2400">
                <a:solidFill>
                  <a:srgbClr val="565656"/>
                </a:solidFill>
              </a:rPr>
              <a:t>. Proin </a:t>
            </a:r>
            <a:r>
              <a:rPr lang="en-US" sz="2400" err="1">
                <a:solidFill>
                  <a:srgbClr val="565656"/>
                </a:solidFill>
              </a:rPr>
              <a:t>malesuada</a:t>
            </a:r>
            <a:r>
              <a:rPr lang="en-US" sz="2400">
                <a:solidFill>
                  <a:srgbClr val="565656"/>
                </a:solidFill>
              </a:rPr>
              <a:t> ipsum </a:t>
            </a:r>
            <a:r>
              <a:rPr lang="en-US" sz="2400" err="1">
                <a:solidFill>
                  <a:srgbClr val="565656"/>
                </a:solidFill>
              </a:rPr>
              <a:t>eu</a:t>
            </a:r>
            <a:r>
              <a:rPr lang="en-US" sz="2400">
                <a:solidFill>
                  <a:srgbClr val="565656"/>
                </a:solidFill>
              </a:rPr>
              <a:t> </a:t>
            </a:r>
            <a:r>
              <a:rPr lang="en-US" sz="2400" err="1">
                <a:solidFill>
                  <a:srgbClr val="565656"/>
                </a:solidFill>
              </a:rPr>
              <a:t>facilisis</a:t>
            </a:r>
            <a:r>
              <a:rPr lang="en-US" sz="2400">
                <a:solidFill>
                  <a:srgbClr val="565656"/>
                </a:solidFill>
              </a:rPr>
              <a:t> auctor.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>
              <a:solidFill>
                <a:srgbClr val="565656"/>
              </a:solidFill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CDCE67A-D016-4E55-B301-B8F57634DDA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7350" y="1639330"/>
            <a:ext cx="5265738" cy="414234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97E54A-2C76-48DD-BC07-FE59AFD86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567" y="6271496"/>
            <a:ext cx="2460793" cy="3297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B4DF4F-2332-481E-82E6-366F37B0C4FE}"/>
              </a:ext>
            </a:extLst>
          </p:cNvPr>
          <p:cNvSpPr txBox="1"/>
          <p:nvPr userDrawn="1"/>
        </p:nvSpPr>
        <p:spPr>
          <a:xfrm>
            <a:off x="9141778" y="6355684"/>
            <a:ext cx="2914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shareaction.org | @</a:t>
            </a:r>
            <a:r>
              <a:rPr lang="en-US" sz="1600" err="1">
                <a:solidFill>
                  <a:schemeClr val="tx1"/>
                </a:solidFill>
              </a:rPr>
              <a:t>ShareAction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6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6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wg.org/research/high-cost-of-algae-blooms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www.fao.org/faostat/en/#data/ESB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hyperlink" Target="https://wedocs.unep.org/bitstream/handle/20.500.11822/27543/Frontiers1819_ch4.pdf?sequence=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doi/epdf/10.1126/sciadv.adh245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17.png"/><Relationship Id="rId16" Type="http://schemas.openxmlformats.org/officeDocument/2006/relationships/image" Target="../media/image36.sv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hyperlink" Target="https://planet-tracker.org/wp-content/uploads/2023/11/Nitrogen.pdf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3016-021-00447-x" TargetMode="External"/><Relationship Id="rId3" Type="http://schemas.openxmlformats.org/officeDocument/2006/relationships/hyperlink" Target="https://www.yieldgap.org/gygaviewer/index.html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lanet-tracker.org/wp-content/uploads/2021/11/No-Rain-on-the-Plain.pdf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sust.2013.07.00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ara.com/siteassets/investors/057-reports-and-presentations/annual-reports/2022/yara-integrated-report-2022.pdf/" TargetMode="External"/><Relationship Id="rId4" Type="http://schemas.openxmlformats.org/officeDocument/2006/relationships/hyperlink" Target="https://doi.org/10.1038/s43016-021-00366-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hyperlink" Target="https://planet-tracker.org/" TargetMode="External"/><Relationship Id="rId7" Type="http://schemas.openxmlformats.org/officeDocument/2006/relationships/hyperlink" Target="https://www.linkedin.com/company/planet-tracker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16.png"/><Relationship Id="rId5" Type="http://schemas.openxmlformats.org/officeDocument/2006/relationships/hyperlink" Target="https://twitter.com/planet_tracker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www.youtube.com/@planettracker4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ara.com/siteassets/investors/057-reports-and-presentations/annual-reports/2023/yara-integrated-report-2023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988B0-EAA9-4C90-94EC-8BD467F28E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752" y="2307849"/>
            <a:ext cx="5839589" cy="1349751"/>
          </a:xfrm>
        </p:spPr>
        <p:txBody>
          <a:bodyPr lIns="91440" tIns="45720" rIns="91440" bIns="45720" anchor="t"/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  <a:cs typeface="Calibri Light"/>
              </a:rPr>
              <a:t>Shareholder resolution on scope 3 emissions at Yara International</a:t>
            </a:r>
          </a:p>
          <a:p>
            <a:endParaRPr lang="en-US" sz="3600" b="1" dirty="0">
              <a:solidFill>
                <a:schemeClr val="tx1"/>
              </a:solidFill>
              <a:latin typeface="+mn-lt"/>
              <a:cs typeface="Calibri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02A35-4252-400D-BC2E-00CF8B34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304349"/>
            <a:ext cx="1301061" cy="413498"/>
          </a:xfrm>
          <a:ln>
            <a:noFill/>
          </a:ln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May | 2024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215541D0-E6DF-F5D5-8300-81336BCC6A5E}"/>
              </a:ext>
            </a:extLst>
          </p:cNvPr>
          <p:cNvSpPr/>
          <p:nvPr/>
        </p:nvSpPr>
        <p:spPr>
          <a:xfrm>
            <a:off x="9279230" y="1767254"/>
            <a:ext cx="2123876" cy="3486064"/>
          </a:xfrm>
          <a:prstGeom prst="chevron">
            <a:avLst/>
          </a:prstGeom>
          <a:solidFill>
            <a:schemeClr val="accent2"/>
          </a:solidFill>
          <a:ln>
            <a:solidFill>
              <a:srgbClr val="FF8C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DAD0993-FDBF-3DFD-E1C4-F37E135F4467}"/>
              </a:ext>
            </a:extLst>
          </p:cNvPr>
          <p:cNvSpPr/>
          <p:nvPr/>
        </p:nvSpPr>
        <p:spPr>
          <a:xfrm>
            <a:off x="7889700" y="1767254"/>
            <a:ext cx="2123876" cy="3486064"/>
          </a:xfrm>
          <a:prstGeom prst="chevron">
            <a:avLst/>
          </a:prstGeom>
          <a:solidFill>
            <a:schemeClr val="accent2"/>
          </a:solidFill>
          <a:ln>
            <a:solidFill>
              <a:srgbClr val="FF8C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3D1D17E5-CC0F-3A89-41E2-4DE74E56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140" y="826132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10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C834FA-14A2-C750-962D-451CB5F3AE30}"/>
              </a:ext>
            </a:extLst>
          </p:cNvPr>
          <p:cNvSpPr txBox="1"/>
          <p:nvPr/>
        </p:nvSpPr>
        <p:spPr>
          <a:xfrm>
            <a:off x="684627" y="1214780"/>
            <a:ext cx="855876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States (2021) representing ~9% global nitrogen fertiliser application in FAOSTAT</a:t>
            </a:r>
          </a:p>
        </p:txBody>
      </p:sp>
      <p:pic>
        <p:nvPicPr>
          <p:cNvPr id="9" name="Graphic 8" descr="Crops outline">
            <a:extLst>
              <a:ext uri="{FF2B5EF4-FFF2-40B4-BE49-F238E27FC236}">
                <a16:creationId xmlns:a16="http://schemas.microsoft.com/office/drawing/2014/main" id="{1C84EAF3-8EE9-911F-F728-5E1B08BF0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0726" y="2855338"/>
            <a:ext cx="1381614" cy="13816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2F72D7-05DC-2D47-5D27-5E11F4C59AD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475934" y="3546145"/>
            <a:ext cx="874792" cy="0"/>
          </a:xfrm>
          <a:prstGeom prst="straightConnector1">
            <a:avLst/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Seeds outline">
            <a:extLst>
              <a:ext uri="{FF2B5EF4-FFF2-40B4-BE49-F238E27FC236}">
                <a16:creationId xmlns:a16="http://schemas.microsoft.com/office/drawing/2014/main" id="{E9E245BA-6F2A-D5E3-2F6D-30E6C2A3F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544" y="2855338"/>
            <a:ext cx="1381614" cy="1381614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DBEA643-C1AE-F32B-C459-37D624877952}"/>
              </a:ext>
            </a:extLst>
          </p:cNvPr>
          <p:cNvCxnSpPr>
            <a:cxnSpLocks/>
            <a:stCxn id="9" idx="3"/>
            <a:endCxn id="79" idx="1"/>
          </p:cNvCxnSpPr>
          <p:nvPr/>
        </p:nvCxnSpPr>
        <p:spPr>
          <a:xfrm flipV="1">
            <a:off x="4732340" y="2990735"/>
            <a:ext cx="1227947" cy="555411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BE52E1-8789-69A9-CAEF-E5350D7963C6}"/>
              </a:ext>
            </a:extLst>
          </p:cNvPr>
          <p:cNvSpPr txBox="1"/>
          <p:nvPr/>
        </p:nvSpPr>
        <p:spPr>
          <a:xfrm>
            <a:off x="5960286" y="3361008"/>
            <a:ext cx="129939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Removal by Crop 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14.2 mn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03FB3C5-CD2B-59D8-40FF-70B1CEDE2C3E}"/>
              </a:ext>
            </a:extLst>
          </p:cNvPr>
          <p:cNvCxnSpPr>
            <a:cxnSpLocks/>
            <a:stCxn id="9" idx="3"/>
            <a:endCxn id="25" idx="1"/>
          </p:cNvCxnSpPr>
          <p:nvPr/>
        </p:nvCxnSpPr>
        <p:spPr>
          <a:xfrm>
            <a:off x="4732340" y="3546145"/>
            <a:ext cx="1227947" cy="911228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A8B2F8-06B5-FBE2-7F65-2EC3F02A2A3E}"/>
              </a:ext>
            </a:extLst>
          </p:cNvPr>
          <p:cNvSpPr txBox="1"/>
          <p:nvPr/>
        </p:nvSpPr>
        <p:spPr>
          <a:xfrm>
            <a:off x="5960287" y="4272236"/>
            <a:ext cx="1145727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Leaching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1.3 mn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E1FE84-46B0-2E77-8BCF-C086FCEDF4B3}"/>
              </a:ext>
            </a:extLst>
          </p:cNvPr>
          <p:cNvSpPr txBox="1"/>
          <p:nvPr/>
        </p:nvSpPr>
        <p:spPr>
          <a:xfrm>
            <a:off x="5960287" y="2250185"/>
            <a:ext cx="1145727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Volatilisation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3.3 mn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486127-5245-A0B6-D799-887CC015B86F}"/>
              </a:ext>
            </a:extLst>
          </p:cNvPr>
          <p:cNvSpPr txBox="1"/>
          <p:nvPr/>
        </p:nvSpPr>
        <p:spPr>
          <a:xfrm>
            <a:off x="909488" y="4272236"/>
            <a:ext cx="153291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N-Fertiliser Application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9.2 mn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D1B662-A592-8EEA-C9D4-7D131462316E}"/>
              </a:ext>
            </a:extLst>
          </p:cNvPr>
          <p:cNvSpPr txBox="1"/>
          <p:nvPr/>
        </p:nvSpPr>
        <p:spPr>
          <a:xfrm>
            <a:off x="909487" y="5210170"/>
            <a:ext cx="153291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in Manure 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1.6 mn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640BE9-9EE8-CD00-848D-EB4FA8BA84B7}"/>
              </a:ext>
            </a:extLst>
          </p:cNvPr>
          <p:cNvSpPr txBox="1"/>
          <p:nvPr/>
        </p:nvSpPr>
        <p:spPr>
          <a:xfrm>
            <a:off x="684627" y="2250185"/>
            <a:ext cx="175777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Atmospheric N-Deposition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 mn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B20F43E4-A2CA-98D2-9558-7E50CA269848}"/>
              </a:ext>
            </a:extLst>
          </p:cNvPr>
          <p:cNvCxnSpPr>
            <a:cxnSpLocks/>
            <a:stCxn id="58" idx="3"/>
            <a:endCxn id="9" idx="1"/>
          </p:cNvCxnSpPr>
          <p:nvPr/>
        </p:nvCxnSpPr>
        <p:spPr>
          <a:xfrm flipV="1">
            <a:off x="2442402" y="3546145"/>
            <a:ext cx="908324" cy="1849163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1B2B8B4-C405-6AFB-4D53-3438BF8C7EDB}"/>
              </a:ext>
            </a:extLst>
          </p:cNvPr>
          <p:cNvSpPr txBox="1"/>
          <p:nvPr/>
        </p:nvSpPr>
        <p:spPr>
          <a:xfrm>
            <a:off x="909487" y="5681327"/>
            <a:ext cx="153291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Biological N-Fixation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7.5 mn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01045C1-C261-10B6-B873-3EFAD8445D3C}"/>
              </a:ext>
            </a:extLst>
          </p:cNvPr>
          <p:cNvCxnSpPr>
            <a:cxnSpLocks/>
            <a:stCxn id="66" idx="3"/>
            <a:endCxn id="9" idx="1"/>
          </p:cNvCxnSpPr>
          <p:nvPr/>
        </p:nvCxnSpPr>
        <p:spPr>
          <a:xfrm flipV="1">
            <a:off x="2442402" y="3546146"/>
            <a:ext cx="908324" cy="2320319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D509CAFD-9814-93BF-30B4-19D879F4912A}"/>
              </a:ext>
            </a:extLst>
          </p:cNvPr>
          <p:cNvCxnSpPr>
            <a:cxnSpLocks/>
            <a:stCxn id="59" idx="3"/>
            <a:endCxn id="9" idx="1"/>
          </p:cNvCxnSpPr>
          <p:nvPr/>
        </p:nvCxnSpPr>
        <p:spPr>
          <a:xfrm>
            <a:off x="2442402" y="2435323"/>
            <a:ext cx="908324" cy="1110822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D3B4D78-E1F9-42D1-504A-3A285CE5C82F}"/>
              </a:ext>
            </a:extLst>
          </p:cNvPr>
          <p:cNvSpPr txBox="1"/>
          <p:nvPr/>
        </p:nvSpPr>
        <p:spPr>
          <a:xfrm>
            <a:off x="5960286" y="2805597"/>
            <a:ext cx="129939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Losses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0.4 mn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B4C9471-23B2-ABD6-E40C-94CA2BB0E6FB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>
            <a:off x="4732340" y="3546145"/>
            <a:ext cx="1227947" cy="0"/>
          </a:xfrm>
          <a:prstGeom prst="straightConnector1">
            <a:avLst/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A4B68E85-5167-5638-31E3-DC5DBD3ED579}"/>
              </a:ext>
            </a:extLst>
          </p:cNvPr>
          <p:cNvCxnSpPr>
            <a:cxnSpLocks/>
            <a:stCxn id="9" idx="3"/>
            <a:endCxn id="46" idx="1"/>
          </p:cNvCxnSpPr>
          <p:nvPr/>
        </p:nvCxnSpPr>
        <p:spPr>
          <a:xfrm flipV="1">
            <a:off x="4732340" y="2435323"/>
            <a:ext cx="1227947" cy="1110822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65DDD34-ACCC-5CC5-6B3C-A107071214D3}"/>
              </a:ext>
            </a:extLst>
          </p:cNvPr>
          <p:cNvSpPr txBox="1"/>
          <p:nvPr/>
        </p:nvSpPr>
        <p:spPr>
          <a:xfrm>
            <a:off x="684627" y="6364194"/>
            <a:ext cx="7808836" cy="25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>
                <a:solidFill>
                  <a:srgbClr val="1A1A1A"/>
                </a:solidFill>
                <a:latin typeface="OpenSans-Regular"/>
              </a:rPr>
              <a:t>Source</a:t>
            </a:r>
            <a:r>
              <a:rPr lang="en-US" sz="1053" dirty="0">
                <a:solidFill>
                  <a:srgbClr val="1A1A1A"/>
                </a:solidFill>
                <a:latin typeface="OpenSans-Regular"/>
              </a:rPr>
              <a:t>: FAOSTAT Crop Nutrient Balance Tables. Available </a:t>
            </a:r>
            <a:r>
              <a:rPr lang="en-US" sz="1053" dirty="0">
                <a:solidFill>
                  <a:srgbClr val="1A1A1A"/>
                </a:solidFill>
                <a:latin typeface="OpenSans-Regular"/>
                <a:hlinkClick r:id="rId7"/>
              </a:rPr>
              <a:t>here</a:t>
            </a:r>
            <a:r>
              <a:rPr lang="en-US" sz="1053" dirty="0">
                <a:solidFill>
                  <a:srgbClr val="1A1A1A"/>
                </a:solidFill>
                <a:latin typeface="OpenSans-Regular"/>
              </a:rPr>
              <a:t>.</a:t>
            </a:r>
            <a:endParaRPr lang="en-US" sz="10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7DBE1DAC-D891-68BE-BC50-8060C6C6DDB4}"/>
              </a:ext>
            </a:extLst>
          </p:cNvPr>
          <p:cNvSpPr txBox="1"/>
          <p:nvPr/>
        </p:nvSpPr>
        <p:spPr>
          <a:xfrm>
            <a:off x="5134658" y="3429000"/>
            <a:ext cx="423311" cy="231421"/>
          </a:xfrm>
          <a:prstGeom prst="rect">
            <a:avLst/>
          </a:prstGeom>
          <a:solidFill>
            <a:srgbClr val="5A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19.6</a:t>
            </a:r>
            <a:endParaRPr lang="en-GB" sz="902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838714-2D45-DBCD-8E50-A239157B5FE0}"/>
              </a:ext>
            </a:extLst>
          </p:cNvPr>
          <p:cNvSpPr txBox="1"/>
          <p:nvPr/>
        </p:nvSpPr>
        <p:spPr>
          <a:xfrm>
            <a:off x="7925563" y="4186404"/>
            <a:ext cx="1860343" cy="50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Algal Blooms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1.1 bn since 2010 (USA)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EWG</a:t>
            </a:r>
            <a:endParaRPr lang="en-GB" sz="902" dirty="0">
              <a:solidFill>
                <a:srgbClr val="F08A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9EF5635-0947-3C4E-7870-1ACA7E3FF95D}"/>
              </a:ext>
            </a:extLst>
          </p:cNvPr>
          <p:cNvSpPr txBox="1"/>
          <p:nvPr/>
        </p:nvSpPr>
        <p:spPr>
          <a:xfrm>
            <a:off x="909487" y="4741203"/>
            <a:ext cx="153291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in Seed </a:t>
            </a:r>
          </a:p>
          <a:p>
            <a:r>
              <a:rPr lang="en-GB" sz="902" dirty="0">
                <a:solidFill>
                  <a:srgbClr val="5A7F7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0.2 mn</a:t>
            </a:r>
          </a:p>
        </p:txBody>
      </p: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F4D32630-200B-B471-5D99-E69D52FA6068}"/>
              </a:ext>
            </a:extLst>
          </p:cNvPr>
          <p:cNvCxnSpPr>
            <a:cxnSpLocks/>
            <a:stCxn id="97" idx="3"/>
            <a:endCxn id="9" idx="1"/>
          </p:cNvCxnSpPr>
          <p:nvPr/>
        </p:nvCxnSpPr>
        <p:spPr>
          <a:xfrm flipV="1">
            <a:off x="2442402" y="3546146"/>
            <a:ext cx="908324" cy="1380195"/>
          </a:xfrm>
          <a:prstGeom prst="bentConnector3">
            <a:avLst>
              <a:gd name="adj1" fmla="val 50000"/>
            </a:avLst>
          </a:prstGeom>
          <a:ln w="19050">
            <a:solidFill>
              <a:srgbClr val="5A7F7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8CA02B0-46A1-7858-2005-7978C3676EEC}"/>
              </a:ext>
            </a:extLst>
          </p:cNvPr>
          <p:cNvSpPr txBox="1"/>
          <p:nvPr/>
        </p:nvSpPr>
        <p:spPr>
          <a:xfrm>
            <a:off x="2701673" y="3430434"/>
            <a:ext cx="423311" cy="231421"/>
          </a:xfrm>
          <a:prstGeom prst="rect">
            <a:avLst/>
          </a:prstGeom>
          <a:solidFill>
            <a:srgbClr val="5A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19.6</a:t>
            </a:r>
            <a:endParaRPr lang="en-GB" sz="902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9219959-9320-DE60-1990-97A87C702017}"/>
              </a:ext>
            </a:extLst>
          </p:cNvPr>
          <p:cNvSpPr txBox="1"/>
          <p:nvPr/>
        </p:nvSpPr>
        <p:spPr>
          <a:xfrm>
            <a:off x="7925563" y="3469894"/>
            <a:ext cx="1920195" cy="50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Wasted Fertiliser Expenditure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200 bn (Globally)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UNEP</a:t>
            </a:r>
            <a:endParaRPr lang="en-GB" sz="902" dirty="0">
              <a:solidFill>
                <a:srgbClr val="F08A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B45276-4D4F-BF3E-C281-2C2BC0748B2C}"/>
              </a:ext>
            </a:extLst>
          </p:cNvPr>
          <p:cNvSpPr txBox="1"/>
          <p:nvPr/>
        </p:nvSpPr>
        <p:spPr>
          <a:xfrm>
            <a:off x="7929640" y="4896482"/>
            <a:ext cx="2697668" cy="50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Algal Blooms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USD 0.4 bn between 2013-18 (10 companies)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Planet Tracker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632FCC-C20B-8691-BE07-46F159B6897F}"/>
              </a:ext>
            </a:extLst>
          </p:cNvPr>
          <p:cNvSpPr txBox="1"/>
          <p:nvPr/>
        </p:nvSpPr>
        <p:spPr>
          <a:xfrm>
            <a:off x="7929639" y="2617930"/>
            <a:ext cx="1920195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Damage to Soils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Acidification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Loss of soil structure</a:t>
            </a:r>
          </a:p>
          <a:p>
            <a:r>
              <a:rPr lang="en-GB" sz="902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resilient to extremes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7B0B2EE-F985-ED23-96E6-21EC201ACC0A}"/>
              </a:ext>
            </a:extLst>
          </p:cNvPr>
          <p:cNvSpPr txBox="1"/>
          <p:nvPr/>
        </p:nvSpPr>
        <p:spPr>
          <a:xfrm>
            <a:off x="8517472" y="1608543"/>
            <a:ext cx="1373519" cy="231421"/>
          </a:xfrm>
          <a:prstGeom prst="rect">
            <a:avLst/>
          </a:prstGeom>
          <a:solidFill>
            <a:srgbClr val="F08A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Localised Impacts</a:t>
            </a:r>
            <a:endParaRPr lang="en-GB" sz="902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86D60EF-6380-B0F2-5120-30F86D5C0C0C}"/>
              </a:ext>
            </a:extLst>
          </p:cNvPr>
          <p:cNvSpPr txBox="1"/>
          <p:nvPr/>
        </p:nvSpPr>
        <p:spPr>
          <a:xfrm>
            <a:off x="7929639" y="2182222"/>
            <a:ext cx="2383818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 Pollution (NO</a:t>
            </a:r>
            <a:r>
              <a:rPr lang="en-GB" sz="902" b="1" baseline="-25000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&amp; GHGs (N</a:t>
            </a:r>
            <a:r>
              <a:rPr lang="en-GB" sz="902" b="1" baseline="-25000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O, NH</a:t>
            </a:r>
            <a:r>
              <a:rPr lang="en-GB" sz="902" b="1" baseline="-25000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9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6D091CE0-FA44-26D6-DEDE-1BE96B3A57AA}"/>
              </a:ext>
            </a:extLst>
          </p:cNvPr>
          <p:cNvSpPr/>
          <p:nvPr/>
        </p:nvSpPr>
        <p:spPr>
          <a:xfrm>
            <a:off x="7703896" y="1958616"/>
            <a:ext cx="2986083" cy="3666435"/>
          </a:xfrm>
          <a:prstGeom prst="roundRect">
            <a:avLst/>
          </a:prstGeom>
          <a:noFill/>
          <a:ln>
            <a:solidFill>
              <a:srgbClr val="F08A7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/>
          </a:p>
        </p:txBody>
      </p:sp>
    </p:spTree>
    <p:extLst>
      <p:ext uri="{BB962C8B-B14F-4D97-AF65-F5344CB8AC3E}">
        <p14:creationId xmlns:p14="http://schemas.microsoft.com/office/powerpoint/2010/main" val="36648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5" grpId="0"/>
      <p:bldP spid="46" grpId="0"/>
      <p:bldP spid="57" grpId="0"/>
      <p:bldP spid="58" grpId="0"/>
      <p:bldP spid="59" grpId="0"/>
      <p:bldP spid="66" grpId="0"/>
      <p:bldP spid="79" grpId="0"/>
      <p:bldP spid="94" grpId="0"/>
      <p:bldP spid="95" grpId="0" animBg="1"/>
      <p:bldP spid="96" grpId="0"/>
      <p:bldP spid="97" grpId="0"/>
      <p:bldP spid="76" grpId="0" animBg="1"/>
      <p:bldP spid="102" grpId="0"/>
      <p:bldP spid="103" grpId="0"/>
      <p:bldP spid="104" grpId="0"/>
      <p:bldP spid="105" grpId="0" animBg="1"/>
      <p:bldP spid="107" grpId="0"/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Planetary Boundaries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11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pic>
        <p:nvPicPr>
          <p:cNvPr id="32" name="Picture 31">
            <a:hlinkClick r:id="rId3"/>
            <a:extLst>
              <a:ext uri="{FF2B5EF4-FFF2-40B4-BE49-F238E27FC236}">
                <a16:creationId xmlns:a16="http://schemas.microsoft.com/office/drawing/2014/main" id="{669DAD55-D7C9-97A9-5134-5FBEA73B3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435" y="1293417"/>
            <a:ext cx="6226154" cy="52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7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E74C-34FE-99C4-1750-97C82897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1AD6D7-2FB6-F4DA-2EFD-F8FB976F4B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35A296C-FED6-8C71-C934-2229B516A0CC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32FBBF5-967A-332F-3D6A-15BFCF117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Planetary Boundaries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2A7C1AD-4D96-C5DA-90AB-232B1ECFCC4F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1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12</a:t>
            </a:fld>
            <a:endParaRPr kumimoji="1" lang="en-US" altLang="ja-JP" sz="1103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3BB68-92CC-DA38-02DA-A5928DE8E616}"/>
              </a:ext>
            </a:extLst>
          </p:cNvPr>
          <p:cNvSpPr txBox="1"/>
          <p:nvPr/>
        </p:nvSpPr>
        <p:spPr>
          <a:xfrm>
            <a:off x="465955" y="1558465"/>
            <a:ext cx="250327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Activity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2D0A72-DEE6-8461-C617-2FA3C628BD4F}"/>
              </a:ext>
            </a:extLst>
          </p:cNvPr>
          <p:cNvCxnSpPr>
            <a:cxnSpLocks/>
          </p:cNvCxnSpPr>
          <p:nvPr/>
        </p:nvCxnSpPr>
        <p:spPr>
          <a:xfrm>
            <a:off x="465954" y="1970255"/>
            <a:ext cx="2504778" cy="0"/>
          </a:xfrm>
          <a:prstGeom prst="line">
            <a:avLst/>
          </a:prstGeom>
          <a:ln w="12700">
            <a:solidFill>
              <a:srgbClr val="B0B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B73073-447D-B78E-24A8-EFB88574AD28}"/>
              </a:ext>
            </a:extLst>
          </p:cNvPr>
          <p:cNvSpPr txBox="1"/>
          <p:nvPr/>
        </p:nvSpPr>
        <p:spPr>
          <a:xfrm>
            <a:off x="465955" y="2123104"/>
            <a:ext cx="250327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Fertiliser 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62621B-9ED7-9C28-BB38-09C22D533D11}"/>
              </a:ext>
            </a:extLst>
          </p:cNvPr>
          <p:cNvSpPr txBox="1"/>
          <p:nvPr/>
        </p:nvSpPr>
        <p:spPr>
          <a:xfrm>
            <a:off x="3154482" y="2123104"/>
            <a:ext cx="1845858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in Surface 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0ADCD-F9BD-B554-71FC-3D0A6D988E89}"/>
              </a:ext>
            </a:extLst>
          </p:cNvPr>
          <p:cNvSpPr txBox="1"/>
          <p:nvPr/>
        </p:nvSpPr>
        <p:spPr>
          <a:xfrm>
            <a:off x="5185595" y="1558465"/>
            <a:ext cx="250327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BBDC9BE-7728-877F-C09B-5D20AD4B374B}"/>
              </a:ext>
            </a:extLst>
          </p:cNvPr>
          <p:cNvCxnSpPr>
            <a:cxnSpLocks/>
          </p:cNvCxnSpPr>
          <p:nvPr/>
        </p:nvCxnSpPr>
        <p:spPr>
          <a:xfrm>
            <a:off x="5185594" y="1970255"/>
            <a:ext cx="2504778" cy="0"/>
          </a:xfrm>
          <a:prstGeom prst="line">
            <a:avLst/>
          </a:prstGeom>
          <a:ln w="12700">
            <a:solidFill>
              <a:srgbClr val="B0B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AB8359-333D-270C-648B-416B21099B78}"/>
              </a:ext>
            </a:extLst>
          </p:cNvPr>
          <p:cNvSpPr txBox="1"/>
          <p:nvPr/>
        </p:nvSpPr>
        <p:spPr>
          <a:xfrm>
            <a:off x="5185595" y="2123104"/>
            <a:ext cx="250327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Concentration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9FF52-348F-39AC-2B08-85B9E0AC36D1}"/>
              </a:ext>
            </a:extLst>
          </p:cNvPr>
          <p:cNvSpPr txBox="1"/>
          <p:nvPr/>
        </p:nvSpPr>
        <p:spPr>
          <a:xfrm>
            <a:off x="5185595" y="2499919"/>
            <a:ext cx="250327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Annual N Emissions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E1209-0A5A-2178-D652-D4850750BC8B}"/>
              </a:ext>
            </a:extLst>
          </p:cNvPr>
          <p:cNvSpPr txBox="1"/>
          <p:nvPr/>
        </p:nvSpPr>
        <p:spPr>
          <a:xfrm>
            <a:off x="8653597" y="1305760"/>
            <a:ext cx="250327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4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Exceeding </a:t>
            </a:r>
          </a:p>
          <a:p>
            <a:pPr algn="ctr"/>
            <a:r>
              <a:rPr lang="en-US" sz="1604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Planetary Boundaries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82DC59-A4A2-3AA9-07F5-8A2BCCBC53B7}"/>
              </a:ext>
            </a:extLst>
          </p:cNvPr>
          <p:cNvCxnSpPr>
            <a:cxnSpLocks/>
          </p:cNvCxnSpPr>
          <p:nvPr/>
        </p:nvCxnSpPr>
        <p:spPr>
          <a:xfrm>
            <a:off x="8653597" y="1970255"/>
            <a:ext cx="2504778" cy="0"/>
          </a:xfrm>
          <a:prstGeom prst="line">
            <a:avLst/>
          </a:prstGeom>
          <a:ln w="12700">
            <a:solidFill>
              <a:srgbClr val="B0B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E7636DF-1088-4E4C-240B-95CAFACC35BF}"/>
              </a:ext>
            </a:extLst>
          </p:cNvPr>
          <p:cNvSpPr txBox="1"/>
          <p:nvPr/>
        </p:nvSpPr>
        <p:spPr>
          <a:xfrm>
            <a:off x="7626014" y="2184816"/>
            <a:ext cx="734283" cy="215994"/>
          </a:xfrm>
          <a:prstGeom prst="rect">
            <a:avLst/>
          </a:prstGeom>
          <a:solidFill>
            <a:srgbClr val="B0B24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&lt;2.5 </a:t>
            </a:r>
            <a:r>
              <a:rPr lang="en-US" sz="802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 l</a:t>
            </a:r>
            <a:r>
              <a:rPr lang="en-US" sz="802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57843-F74A-3759-0027-36F8DBB55EDB}"/>
              </a:ext>
            </a:extLst>
          </p:cNvPr>
          <p:cNvSpPr txBox="1"/>
          <p:nvPr/>
        </p:nvSpPr>
        <p:spPr>
          <a:xfrm>
            <a:off x="7626013" y="2561366"/>
            <a:ext cx="734283" cy="215994"/>
          </a:xfrm>
          <a:prstGeom prst="rect">
            <a:avLst/>
          </a:prstGeom>
          <a:solidFill>
            <a:srgbClr val="B0B24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</a:t>
            </a:r>
            <a:r>
              <a:rPr lang="en-US" sz="802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</a:t>
            </a: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</a:t>
            </a:r>
            <a:endParaRPr lang="en-US" sz="802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A6BD9B-8A77-9698-3EBB-E8D4DACD7ECF}"/>
              </a:ext>
            </a:extLst>
          </p:cNvPr>
          <p:cNvSpPr txBox="1"/>
          <p:nvPr/>
        </p:nvSpPr>
        <p:spPr>
          <a:xfrm>
            <a:off x="2626072" y="2184816"/>
            <a:ext cx="645929" cy="339418"/>
          </a:xfrm>
          <a:prstGeom prst="rect">
            <a:avLst/>
          </a:prstGeom>
          <a:solidFill>
            <a:srgbClr val="B0B24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</a:t>
            </a:r>
            <a:r>
              <a:rPr lang="en-US" sz="802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vs.</a:t>
            </a: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82 to 60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CC9EEE5-F290-2A65-7E31-06567C43BFC3}"/>
              </a:ext>
            </a:extLst>
          </p:cNvPr>
          <p:cNvSpPr/>
          <p:nvPr/>
        </p:nvSpPr>
        <p:spPr>
          <a:xfrm>
            <a:off x="7519256" y="2092464"/>
            <a:ext cx="967198" cy="398621"/>
          </a:xfrm>
          <a:custGeom>
            <a:avLst/>
            <a:gdLst>
              <a:gd name="connsiteX0" fmla="*/ 392464 w 1071726"/>
              <a:gd name="connsiteY0" fmla="*/ 83913 h 982812"/>
              <a:gd name="connsiteX1" fmla="*/ 56905 w 1071726"/>
              <a:gd name="connsiteY1" fmla="*/ 167802 h 982812"/>
              <a:gd name="connsiteX2" fmla="*/ 98850 w 1071726"/>
              <a:gd name="connsiteY2" fmla="*/ 897645 h 982812"/>
              <a:gd name="connsiteX3" fmla="*/ 1004861 w 1071726"/>
              <a:gd name="connsiteY3" fmla="*/ 872478 h 982812"/>
              <a:gd name="connsiteX4" fmla="*/ 929360 w 1071726"/>
              <a:gd name="connsiteY4" fmla="*/ 41968 h 982812"/>
              <a:gd name="connsiteX5" fmla="*/ 333741 w 1071726"/>
              <a:gd name="connsiteY5" fmla="*/ 125858 h 982812"/>
              <a:gd name="connsiteX6" fmla="*/ 308575 w 1071726"/>
              <a:gd name="connsiteY6" fmla="*/ 151024 h 9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726" h="982812">
                <a:moveTo>
                  <a:pt x="392464" y="83913"/>
                </a:moveTo>
                <a:cubicBezTo>
                  <a:pt x="249152" y="58046"/>
                  <a:pt x="105841" y="32180"/>
                  <a:pt x="56905" y="167802"/>
                </a:cubicBezTo>
                <a:cubicBezTo>
                  <a:pt x="7969" y="303424"/>
                  <a:pt x="-59142" y="780199"/>
                  <a:pt x="98850" y="897645"/>
                </a:cubicBezTo>
                <a:cubicBezTo>
                  <a:pt x="256842" y="1015091"/>
                  <a:pt x="866443" y="1015091"/>
                  <a:pt x="1004861" y="872478"/>
                </a:cubicBezTo>
                <a:cubicBezTo>
                  <a:pt x="1143279" y="729865"/>
                  <a:pt x="1041213" y="166405"/>
                  <a:pt x="929360" y="41968"/>
                </a:cubicBezTo>
                <a:cubicBezTo>
                  <a:pt x="817507" y="-82469"/>
                  <a:pt x="437205" y="107682"/>
                  <a:pt x="333741" y="125858"/>
                </a:cubicBezTo>
                <a:cubicBezTo>
                  <a:pt x="230277" y="144034"/>
                  <a:pt x="269426" y="147529"/>
                  <a:pt x="308575" y="151024"/>
                </a:cubicBezTo>
              </a:path>
            </a:pathLst>
          </a:custGeom>
          <a:noFill/>
          <a:ln>
            <a:solidFill>
              <a:srgbClr val="F08A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B33BB8-C7C3-D0AA-DFD0-78902FD2D166}"/>
              </a:ext>
            </a:extLst>
          </p:cNvPr>
          <p:cNvSpPr txBox="1"/>
          <p:nvPr/>
        </p:nvSpPr>
        <p:spPr>
          <a:xfrm>
            <a:off x="7752650" y="1950123"/>
            <a:ext cx="475185" cy="215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  <a:endParaRPr lang="en-US" sz="1003" b="1" dirty="0">
              <a:solidFill>
                <a:srgbClr val="F08A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&quot;Not Allowed&quot; Symbol 45">
            <a:extLst>
              <a:ext uri="{FF2B5EF4-FFF2-40B4-BE49-F238E27FC236}">
                <a16:creationId xmlns:a16="http://schemas.microsoft.com/office/drawing/2014/main" id="{3EB753FB-1C50-7171-012A-5EFBFBAF1F2B}"/>
              </a:ext>
            </a:extLst>
          </p:cNvPr>
          <p:cNvSpPr/>
          <p:nvPr/>
        </p:nvSpPr>
        <p:spPr>
          <a:xfrm>
            <a:off x="6322157" y="2131771"/>
            <a:ext cx="360919" cy="360919"/>
          </a:xfrm>
          <a:prstGeom prst="noSmoking">
            <a:avLst>
              <a:gd name="adj" fmla="val 10493"/>
            </a:avLst>
          </a:prstGeom>
          <a:solidFill>
            <a:srgbClr val="F08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A42AF7C-9769-AC5B-C465-038D634D5C77}"/>
              </a:ext>
            </a:extLst>
          </p:cNvPr>
          <p:cNvSpPr/>
          <p:nvPr/>
        </p:nvSpPr>
        <p:spPr>
          <a:xfrm>
            <a:off x="7529068" y="2472334"/>
            <a:ext cx="967198" cy="398621"/>
          </a:xfrm>
          <a:custGeom>
            <a:avLst/>
            <a:gdLst>
              <a:gd name="connsiteX0" fmla="*/ 392464 w 1071726"/>
              <a:gd name="connsiteY0" fmla="*/ 83913 h 982812"/>
              <a:gd name="connsiteX1" fmla="*/ 56905 w 1071726"/>
              <a:gd name="connsiteY1" fmla="*/ 167802 h 982812"/>
              <a:gd name="connsiteX2" fmla="*/ 98850 w 1071726"/>
              <a:gd name="connsiteY2" fmla="*/ 897645 h 982812"/>
              <a:gd name="connsiteX3" fmla="*/ 1004861 w 1071726"/>
              <a:gd name="connsiteY3" fmla="*/ 872478 h 982812"/>
              <a:gd name="connsiteX4" fmla="*/ 929360 w 1071726"/>
              <a:gd name="connsiteY4" fmla="*/ 41968 h 982812"/>
              <a:gd name="connsiteX5" fmla="*/ 333741 w 1071726"/>
              <a:gd name="connsiteY5" fmla="*/ 125858 h 982812"/>
              <a:gd name="connsiteX6" fmla="*/ 308575 w 1071726"/>
              <a:gd name="connsiteY6" fmla="*/ 151024 h 9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726" h="982812">
                <a:moveTo>
                  <a:pt x="392464" y="83913"/>
                </a:moveTo>
                <a:cubicBezTo>
                  <a:pt x="249152" y="58046"/>
                  <a:pt x="105841" y="32180"/>
                  <a:pt x="56905" y="167802"/>
                </a:cubicBezTo>
                <a:cubicBezTo>
                  <a:pt x="7969" y="303424"/>
                  <a:pt x="-59142" y="780199"/>
                  <a:pt x="98850" y="897645"/>
                </a:cubicBezTo>
                <a:cubicBezTo>
                  <a:pt x="256842" y="1015091"/>
                  <a:pt x="866443" y="1015091"/>
                  <a:pt x="1004861" y="872478"/>
                </a:cubicBezTo>
                <a:cubicBezTo>
                  <a:pt x="1143279" y="729865"/>
                  <a:pt x="1041213" y="166405"/>
                  <a:pt x="929360" y="41968"/>
                </a:cubicBezTo>
                <a:cubicBezTo>
                  <a:pt x="817507" y="-82469"/>
                  <a:pt x="437205" y="107682"/>
                  <a:pt x="333741" y="125858"/>
                </a:cubicBezTo>
                <a:cubicBezTo>
                  <a:pt x="230277" y="144034"/>
                  <a:pt x="269426" y="147529"/>
                  <a:pt x="308575" y="151024"/>
                </a:cubicBezTo>
              </a:path>
            </a:pathLst>
          </a:custGeom>
          <a:noFill/>
          <a:ln>
            <a:solidFill>
              <a:srgbClr val="F08A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5D1868-DCD0-52F9-11C1-A7D6A6DD8EB3}"/>
              </a:ext>
            </a:extLst>
          </p:cNvPr>
          <p:cNvSpPr txBox="1"/>
          <p:nvPr/>
        </p:nvSpPr>
        <p:spPr>
          <a:xfrm>
            <a:off x="7717959" y="2809756"/>
            <a:ext cx="540365" cy="2159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Farms</a:t>
            </a:r>
            <a:endParaRPr lang="en-US" sz="1003" b="1" dirty="0">
              <a:solidFill>
                <a:srgbClr val="F08A7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&quot;Not Allowed&quot; Symbol 48">
            <a:extLst>
              <a:ext uri="{FF2B5EF4-FFF2-40B4-BE49-F238E27FC236}">
                <a16:creationId xmlns:a16="http://schemas.microsoft.com/office/drawing/2014/main" id="{BA892ED5-E763-4C65-68FA-6B8F763BB5B7}"/>
              </a:ext>
            </a:extLst>
          </p:cNvPr>
          <p:cNvSpPr/>
          <p:nvPr/>
        </p:nvSpPr>
        <p:spPr>
          <a:xfrm>
            <a:off x="6322157" y="2510036"/>
            <a:ext cx="360919" cy="360919"/>
          </a:xfrm>
          <a:prstGeom prst="noSmoking">
            <a:avLst>
              <a:gd name="adj" fmla="val 10493"/>
            </a:avLst>
          </a:prstGeom>
          <a:solidFill>
            <a:srgbClr val="F08A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3D89A3F-B374-B9C6-8E19-F585525E5017}"/>
              </a:ext>
            </a:extLst>
          </p:cNvPr>
          <p:cNvSpPr/>
          <p:nvPr/>
        </p:nvSpPr>
        <p:spPr>
          <a:xfrm>
            <a:off x="2534684" y="2052728"/>
            <a:ext cx="838243" cy="544908"/>
          </a:xfrm>
          <a:custGeom>
            <a:avLst/>
            <a:gdLst>
              <a:gd name="connsiteX0" fmla="*/ 392464 w 1071726"/>
              <a:gd name="connsiteY0" fmla="*/ 83913 h 982812"/>
              <a:gd name="connsiteX1" fmla="*/ 56905 w 1071726"/>
              <a:gd name="connsiteY1" fmla="*/ 167802 h 982812"/>
              <a:gd name="connsiteX2" fmla="*/ 98850 w 1071726"/>
              <a:gd name="connsiteY2" fmla="*/ 897645 h 982812"/>
              <a:gd name="connsiteX3" fmla="*/ 1004861 w 1071726"/>
              <a:gd name="connsiteY3" fmla="*/ 872478 h 982812"/>
              <a:gd name="connsiteX4" fmla="*/ 929360 w 1071726"/>
              <a:gd name="connsiteY4" fmla="*/ 41968 h 982812"/>
              <a:gd name="connsiteX5" fmla="*/ 333741 w 1071726"/>
              <a:gd name="connsiteY5" fmla="*/ 125858 h 982812"/>
              <a:gd name="connsiteX6" fmla="*/ 308575 w 1071726"/>
              <a:gd name="connsiteY6" fmla="*/ 151024 h 98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1726" h="982812">
                <a:moveTo>
                  <a:pt x="392464" y="83913"/>
                </a:moveTo>
                <a:cubicBezTo>
                  <a:pt x="249152" y="58046"/>
                  <a:pt x="105841" y="32180"/>
                  <a:pt x="56905" y="167802"/>
                </a:cubicBezTo>
                <a:cubicBezTo>
                  <a:pt x="7969" y="303424"/>
                  <a:pt x="-59142" y="780199"/>
                  <a:pt x="98850" y="897645"/>
                </a:cubicBezTo>
                <a:cubicBezTo>
                  <a:pt x="256842" y="1015091"/>
                  <a:pt x="866443" y="1015091"/>
                  <a:pt x="1004861" y="872478"/>
                </a:cubicBezTo>
                <a:cubicBezTo>
                  <a:pt x="1143279" y="729865"/>
                  <a:pt x="1041213" y="166405"/>
                  <a:pt x="929360" y="41968"/>
                </a:cubicBezTo>
                <a:cubicBezTo>
                  <a:pt x="817507" y="-82469"/>
                  <a:pt x="437205" y="107682"/>
                  <a:pt x="333741" y="125858"/>
                </a:cubicBezTo>
                <a:cubicBezTo>
                  <a:pt x="230277" y="144034"/>
                  <a:pt x="269426" y="147529"/>
                  <a:pt x="308575" y="151024"/>
                </a:cubicBezTo>
              </a:path>
            </a:pathLst>
          </a:custGeom>
          <a:noFill/>
          <a:ln>
            <a:solidFill>
              <a:srgbClr val="F08A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5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648A57-8C35-8E81-F477-DE999C2F4F5F}"/>
              </a:ext>
            </a:extLst>
          </p:cNvPr>
          <p:cNvSpPr txBox="1"/>
          <p:nvPr/>
        </p:nvSpPr>
        <p:spPr>
          <a:xfrm>
            <a:off x="2429694" y="2607467"/>
            <a:ext cx="1038686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2" b="1" dirty="0">
                <a:solidFill>
                  <a:srgbClr val="B0B2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Producers</a:t>
            </a:r>
          </a:p>
          <a:p>
            <a:pPr algn="ctr"/>
            <a:r>
              <a:rPr lang="en-US" sz="802" b="1" dirty="0">
                <a:solidFill>
                  <a:srgbClr val="B0B2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 Users</a:t>
            </a:r>
            <a:endParaRPr lang="en-US" sz="1003" b="1" dirty="0">
              <a:solidFill>
                <a:srgbClr val="B0B2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9" name="Graphic 68" descr="Warning outline">
            <a:extLst>
              <a:ext uri="{FF2B5EF4-FFF2-40B4-BE49-F238E27FC236}">
                <a16:creationId xmlns:a16="http://schemas.microsoft.com/office/drawing/2014/main" id="{4956741C-4B57-3A61-9FB9-D7D56A984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9116" y="3345498"/>
            <a:ext cx="358617" cy="3586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0999BFA-800A-2A98-C202-66C21938B48F}"/>
              </a:ext>
            </a:extLst>
          </p:cNvPr>
          <p:cNvSpPr txBox="1"/>
          <p:nvPr/>
        </p:nvSpPr>
        <p:spPr>
          <a:xfrm>
            <a:off x="3857707" y="3384836"/>
            <a:ext cx="1554511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Nitrogen Limits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C975C3C-8E65-C156-494D-E59714F31B84}"/>
              </a:ext>
            </a:extLst>
          </p:cNvPr>
          <p:cNvSpPr txBox="1"/>
          <p:nvPr/>
        </p:nvSpPr>
        <p:spPr>
          <a:xfrm>
            <a:off x="3857706" y="3860913"/>
            <a:ext cx="7299163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Land &amp; Ocean Interconnectivity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algal blooms caused up to USD 0.4 bn in forgone revenue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CCA081-EECB-D7CF-F085-03E051D64B2A}"/>
              </a:ext>
            </a:extLst>
          </p:cNvPr>
          <p:cNvSpPr txBox="1"/>
          <p:nvPr/>
        </p:nvSpPr>
        <p:spPr>
          <a:xfrm>
            <a:off x="3857707" y="4352187"/>
            <a:ext cx="6123354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Land Use Efficiency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yield gaps could free up land for reforestation activities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0F5B2FB-76C5-61A2-F323-134BD4892C04}"/>
              </a:ext>
            </a:extLst>
          </p:cNvPr>
          <p:cNvSpPr txBox="1"/>
          <p:nvPr/>
        </p:nvSpPr>
        <p:spPr>
          <a:xfrm>
            <a:off x="3859198" y="4834376"/>
            <a:ext cx="5002052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Technological Bets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man-made tech versus nature-based solutions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EB48A4-3393-BBC5-08E5-9E2BF6355074}"/>
              </a:ext>
            </a:extLst>
          </p:cNvPr>
          <p:cNvSpPr txBox="1"/>
          <p:nvPr/>
        </p:nvSpPr>
        <p:spPr>
          <a:xfrm>
            <a:off x="3851997" y="5301548"/>
            <a:ext cx="6513877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Fossil Fuel Dependence of Fertilisers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impact of natural gas on fertiliser production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4C6CBBE-2A4C-3488-6BA9-CEB4C8DF5FF6}"/>
              </a:ext>
            </a:extLst>
          </p:cNvPr>
          <p:cNvSpPr txBox="1"/>
          <p:nvPr/>
        </p:nvSpPr>
        <p:spPr>
          <a:xfrm>
            <a:off x="3851997" y="5783736"/>
            <a:ext cx="7428893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 Agriculture Dependent Trade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Brazil and Argentina’s dependence on fertiliser and agricultural exports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A8A89E6-8058-2F03-1EEA-E6F4F13C16B8}"/>
              </a:ext>
            </a:extLst>
          </p:cNvPr>
          <p:cNvSpPr txBox="1"/>
          <p:nvPr/>
        </p:nvSpPr>
        <p:spPr>
          <a:xfrm>
            <a:off x="3859197" y="6222581"/>
            <a:ext cx="5398683" cy="277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 Regulating Nitrogen Pollution</a:t>
            </a:r>
            <a:r>
              <a:rPr lang="en-GB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GB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nitrogen budgets, trading, and litigation</a:t>
            </a:r>
            <a:endParaRPr lang="en-GB" sz="12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Graphic 76" descr="Dead Fish Skeleton outline">
            <a:extLst>
              <a:ext uri="{FF2B5EF4-FFF2-40B4-BE49-F238E27FC236}">
                <a16:creationId xmlns:a16="http://schemas.microsoft.com/office/drawing/2014/main" id="{34EC0B64-98A3-FF86-36B3-6D424F87A9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9116" y="3825628"/>
            <a:ext cx="358618" cy="358618"/>
          </a:xfrm>
          <a:prstGeom prst="rect">
            <a:avLst/>
          </a:prstGeom>
        </p:spPr>
      </p:pic>
      <p:pic>
        <p:nvPicPr>
          <p:cNvPr id="78" name="Graphic 77" descr="Forest scene outline">
            <a:extLst>
              <a:ext uri="{FF2B5EF4-FFF2-40B4-BE49-F238E27FC236}">
                <a16:creationId xmlns:a16="http://schemas.microsoft.com/office/drawing/2014/main" id="{7196E171-65A3-CFD2-2722-5EC049AD3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9116" y="4305757"/>
            <a:ext cx="358618" cy="358618"/>
          </a:xfrm>
          <a:prstGeom prst="rect">
            <a:avLst/>
          </a:prstGeom>
        </p:spPr>
      </p:pic>
      <p:pic>
        <p:nvPicPr>
          <p:cNvPr id="79" name="Graphic 78" descr="Robot outline">
            <a:extLst>
              <a:ext uri="{FF2B5EF4-FFF2-40B4-BE49-F238E27FC236}">
                <a16:creationId xmlns:a16="http://schemas.microsoft.com/office/drawing/2014/main" id="{52227E70-6298-940A-8944-A51891D053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9116" y="4776624"/>
            <a:ext cx="363178" cy="363178"/>
          </a:xfrm>
          <a:prstGeom prst="rect">
            <a:avLst/>
          </a:prstGeom>
        </p:spPr>
      </p:pic>
      <p:pic>
        <p:nvPicPr>
          <p:cNvPr id="80" name="Graphic 79" descr="Oil Rig outline">
            <a:extLst>
              <a:ext uri="{FF2B5EF4-FFF2-40B4-BE49-F238E27FC236}">
                <a16:creationId xmlns:a16="http://schemas.microsoft.com/office/drawing/2014/main" id="{2188069F-8EE0-83D2-A148-D411EEEF77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116" y="5258813"/>
            <a:ext cx="363178" cy="363178"/>
          </a:xfrm>
          <a:prstGeom prst="rect">
            <a:avLst/>
          </a:prstGeom>
        </p:spPr>
      </p:pic>
      <p:pic>
        <p:nvPicPr>
          <p:cNvPr id="81" name="Graphic 80" descr="Freight outline">
            <a:extLst>
              <a:ext uri="{FF2B5EF4-FFF2-40B4-BE49-F238E27FC236}">
                <a16:creationId xmlns:a16="http://schemas.microsoft.com/office/drawing/2014/main" id="{E5F73DB0-8E47-0975-E5D9-9EEAF72F34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46295" y="5741001"/>
            <a:ext cx="363178" cy="363178"/>
          </a:xfrm>
          <a:prstGeom prst="rect">
            <a:avLst/>
          </a:prstGeom>
        </p:spPr>
      </p:pic>
      <p:pic>
        <p:nvPicPr>
          <p:cNvPr id="82" name="Graphic 81" descr="Contract outline">
            <a:extLst>
              <a:ext uri="{FF2B5EF4-FFF2-40B4-BE49-F238E27FC236}">
                <a16:creationId xmlns:a16="http://schemas.microsoft.com/office/drawing/2014/main" id="{41C37971-35EB-03EA-E807-7BD8276CDD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29115" y="6212309"/>
            <a:ext cx="358617" cy="358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7C2BD-0785-84D5-9D1F-F65A85D471F6}"/>
              </a:ext>
            </a:extLst>
          </p:cNvPr>
          <p:cNvSpPr txBox="1"/>
          <p:nvPr/>
        </p:nvSpPr>
        <p:spPr>
          <a:xfrm>
            <a:off x="3168583" y="1199027"/>
            <a:ext cx="1845858" cy="80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</a:t>
            </a:r>
            <a:r>
              <a:rPr lang="en-US" sz="1103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Emissions</a:t>
            </a:r>
          </a:p>
          <a:p>
            <a:pPr algn="ctr">
              <a:spcAft>
                <a:spcPts val="800"/>
              </a:spcAft>
            </a:pP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103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Emissions</a:t>
            </a:r>
          </a:p>
          <a:p>
            <a:pPr algn="ctr">
              <a:spcAft>
                <a:spcPts val="800"/>
              </a:spcAft>
            </a:pP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</a:t>
            </a:r>
            <a:r>
              <a:rPr lang="en-US" sz="1103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1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Groundwater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0B4C40-A8AD-C048-142B-047B33A5872C}"/>
              </a:ext>
            </a:extLst>
          </p:cNvPr>
          <p:cNvSpPr txBox="1"/>
          <p:nvPr/>
        </p:nvSpPr>
        <p:spPr>
          <a:xfrm>
            <a:off x="8653597" y="2123104"/>
            <a:ext cx="250327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&amp; Financial Impacts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39106D7-0CA4-8C85-5617-4AA01684F737}"/>
              </a:ext>
            </a:extLst>
          </p:cNvPr>
          <p:cNvCxnSpPr>
            <a:cxnSpLocks/>
          </p:cNvCxnSpPr>
          <p:nvPr/>
        </p:nvCxnSpPr>
        <p:spPr>
          <a:xfrm>
            <a:off x="8570558" y="1177458"/>
            <a:ext cx="0" cy="2074924"/>
          </a:xfrm>
          <a:prstGeom prst="line">
            <a:avLst/>
          </a:prstGeom>
          <a:ln w="12700">
            <a:solidFill>
              <a:srgbClr val="F08A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Seeds outline">
            <a:extLst>
              <a:ext uri="{FF2B5EF4-FFF2-40B4-BE49-F238E27FC236}">
                <a16:creationId xmlns:a16="http://schemas.microsoft.com/office/drawing/2014/main" id="{990ED23F-6BBB-C220-1B2F-FF02B162B4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281" y="2110803"/>
            <a:ext cx="413792" cy="413792"/>
          </a:xfrm>
          <a:prstGeom prst="rect">
            <a:avLst/>
          </a:prstGeom>
        </p:spPr>
      </p:pic>
      <p:pic>
        <p:nvPicPr>
          <p:cNvPr id="18" name="Picture 17">
            <a:hlinkClick r:id="rId19"/>
            <a:extLst>
              <a:ext uri="{FF2B5EF4-FFF2-40B4-BE49-F238E27FC236}">
                <a16:creationId xmlns:a16="http://schemas.microsoft.com/office/drawing/2014/main" id="{76BF6C8B-5441-15CD-A306-BF78EF3337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746" y="3328075"/>
            <a:ext cx="2380404" cy="3372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5D49D6-9EAD-E620-7071-20529BD797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6204" y="5520740"/>
            <a:ext cx="1100715" cy="10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5" grpId="0"/>
      <p:bldP spid="20" grpId="0" animBg="1"/>
      <p:bldP spid="21" grpId="0" animBg="1"/>
      <p:bldP spid="22" grpId="0" animBg="1"/>
      <p:bldP spid="25" grpId="0" animBg="1"/>
      <p:bldP spid="1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5F42-C5ED-EA0F-8CC9-844F6F33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C3E38-C536-9764-1790-7FEB8436B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14375" b="1"/>
          <a:stretch/>
        </p:blipFill>
        <p:spPr>
          <a:xfrm>
            <a:off x="3891014" y="983228"/>
            <a:ext cx="8300631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5D7C0-C6B1-A39F-2DB2-DD97DF19DC48}"/>
              </a:ext>
            </a:extLst>
          </p:cNvPr>
          <p:cNvSpPr txBox="1"/>
          <p:nvPr/>
        </p:nvSpPr>
        <p:spPr>
          <a:xfrm>
            <a:off x="412464" y="1855332"/>
            <a:ext cx="4238844" cy="157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12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Nitrogen Use Efficiency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3D8AE43-A65E-21AD-3214-85010B9E19DF}"/>
              </a:ext>
            </a:extLst>
          </p:cNvPr>
          <p:cNvSpPr/>
          <p:nvPr/>
        </p:nvSpPr>
        <p:spPr>
          <a:xfrm>
            <a:off x="412465" y="3526916"/>
            <a:ext cx="4238844" cy="25230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B368-2628-94C4-D9A7-FFD8E9EA4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04" y="6063904"/>
            <a:ext cx="1854176" cy="43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C26022-2C21-4722-1B5B-0D933D9CE9F7}"/>
              </a:ext>
            </a:extLst>
          </p:cNvPr>
          <p:cNvSpPr txBox="1"/>
          <p:nvPr/>
        </p:nvSpPr>
        <p:spPr>
          <a:xfrm>
            <a:off x="412462" y="3650064"/>
            <a:ext cx="3759452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and where is fertiliser used?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8E46C-7D72-D7FD-1E67-F79D8346C95A}"/>
              </a:ext>
            </a:extLst>
          </p:cNvPr>
          <p:cNvSpPr txBox="1"/>
          <p:nvPr/>
        </p:nvSpPr>
        <p:spPr>
          <a:xfrm>
            <a:off x="412462" y="124849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Impacts &amp; Planetary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4FDB9-C116-1EC1-72BE-6952046BA1ED}"/>
              </a:ext>
            </a:extLst>
          </p:cNvPr>
          <p:cNvSpPr txBox="1"/>
          <p:nvPr/>
        </p:nvSpPr>
        <p:spPr>
          <a:xfrm>
            <a:off x="4171914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Nitrogen Use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2F710-E70D-3DA8-3E9C-4C8F0737E4D7}"/>
              </a:ext>
            </a:extLst>
          </p:cNvPr>
          <p:cNvSpPr txBox="1"/>
          <p:nvPr/>
        </p:nvSpPr>
        <p:spPr>
          <a:xfrm>
            <a:off x="7931366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157230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Use Efficiency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14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7118B7-5D8C-8646-0553-141FA9E4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02" y="1340965"/>
            <a:ext cx="7603921" cy="4832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52FA17-7857-93E1-D6F9-E25EE605416D}"/>
              </a:ext>
            </a:extLst>
          </p:cNvPr>
          <p:cNvSpPr txBox="1"/>
          <p:nvPr/>
        </p:nvSpPr>
        <p:spPr>
          <a:xfrm>
            <a:off x="202203" y="2249991"/>
            <a:ext cx="3015493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5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EXCEEDING</a:t>
            </a:r>
            <a:r>
              <a:rPr lang="en-GB" sz="2005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PLANETARY BOUNDARY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161A1-8403-D12C-FB15-88285A4BFE13}"/>
              </a:ext>
            </a:extLst>
          </p:cNvPr>
          <p:cNvSpPr txBox="1"/>
          <p:nvPr/>
        </p:nvSpPr>
        <p:spPr>
          <a:xfrm>
            <a:off x="202203" y="3868940"/>
            <a:ext cx="3015493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5" b="1" dirty="0">
                <a:solidFill>
                  <a:srgbClr val="71C0B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en-GB" sz="2005" dirty="0">
                <a:solidFill>
                  <a:srgbClr val="71C0B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PLANETARY BOUNDARY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C5D77-3ABF-FAD4-6AEB-CCACA1B676B8}"/>
              </a:ext>
            </a:extLst>
          </p:cNvPr>
          <p:cNvSpPr txBox="1"/>
          <p:nvPr/>
        </p:nvSpPr>
        <p:spPr>
          <a:xfrm>
            <a:off x="202203" y="3213746"/>
            <a:ext cx="3015493" cy="40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5" b="1" dirty="0">
                <a:solidFill>
                  <a:srgbClr val="F5C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en-GB" sz="2005" dirty="0">
                <a:solidFill>
                  <a:srgbClr val="F5CFA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DANGER ZONE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2F588-2FA2-ACD6-1187-0D526F71DAFE}"/>
              </a:ext>
            </a:extLst>
          </p:cNvPr>
          <p:cNvSpPr txBox="1"/>
          <p:nvPr/>
        </p:nvSpPr>
        <p:spPr>
          <a:xfrm>
            <a:off x="684627" y="6364194"/>
            <a:ext cx="7808836" cy="25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3" b="1" dirty="0">
                <a:solidFill>
                  <a:srgbClr val="1A1A1A"/>
                </a:solidFill>
                <a:latin typeface="OpenSans-Regular"/>
              </a:rPr>
              <a:t>Source</a:t>
            </a:r>
            <a:r>
              <a:rPr lang="en-US" sz="1053" dirty="0">
                <a:solidFill>
                  <a:srgbClr val="1A1A1A"/>
                </a:solidFill>
                <a:latin typeface="OpenSans-Regular"/>
              </a:rPr>
              <a:t>: Planet Tracker analysis</a:t>
            </a:r>
            <a:endParaRPr lang="en-US" sz="10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1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Use Efficiency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15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C7D21-030F-96B6-D938-9885F29E2020}"/>
              </a:ext>
            </a:extLst>
          </p:cNvPr>
          <p:cNvSpPr txBox="1"/>
          <p:nvPr/>
        </p:nvSpPr>
        <p:spPr>
          <a:xfrm>
            <a:off x="5399834" y="1395161"/>
            <a:ext cx="2867476" cy="56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n-US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Yield Gap Atlas</a:t>
            </a:r>
          </a:p>
          <a:p>
            <a:pPr algn="r">
              <a:spcAft>
                <a:spcPts val="800"/>
              </a:spcAft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Brazil: 3.0 vs. 5.4 tonnes per ha (</a:t>
            </a:r>
            <a:r>
              <a:rPr lang="en-US" sz="1203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56%</a:t>
            </a: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FEB23C9B-62E7-BF14-829D-D7B16E097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10" y="1295523"/>
            <a:ext cx="3065330" cy="44786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73C265-3C6F-5A6C-D22B-50DD15AE0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745" y="2413858"/>
            <a:ext cx="2137565" cy="13969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DB6E2A-4CB0-F10A-2369-6AE858FA3097}"/>
              </a:ext>
            </a:extLst>
          </p:cNvPr>
          <p:cNvSpPr txBox="1"/>
          <p:nvPr/>
        </p:nvSpPr>
        <p:spPr>
          <a:xfrm>
            <a:off x="6129745" y="2086657"/>
            <a:ext cx="2137565" cy="215994"/>
          </a:xfrm>
          <a:prstGeom prst="rect">
            <a:avLst/>
          </a:prstGeom>
          <a:solidFill>
            <a:srgbClr val="B0B249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2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Potential Yield </a:t>
            </a:r>
            <a:r>
              <a:rPr lang="en-US" sz="802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 ha</a:t>
            </a:r>
            <a:r>
              <a:rPr lang="en-US" sz="802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</a:t>
            </a:r>
            <a:r>
              <a:rPr lang="en-US" sz="802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584E67F4-CBCD-D089-275E-8CB60A7D38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538" y="4067211"/>
            <a:ext cx="1811560" cy="2564802"/>
          </a:xfrm>
          <a:prstGeom prst="rect">
            <a:avLst/>
          </a:prstGeom>
        </p:spPr>
      </p:pic>
      <p:pic>
        <p:nvPicPr>
          <p:cNvPr id="4" name="Picture 3" descr="A diagram of a number of nitrogen availability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26721D8B-A1F7-3A9D-6010-D0EF2A9DD4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6" y="1122776"/>
            <a:ext cx="3975092" cy="2306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44E58-4DE9-7AF2-543A-9AD7E498B9E3}"/>
              </a:ext>
            </a:extLst>
          </p:cNvPr>
          <p:cNvSpPr txBox="1"/>
          <p:nvPr/>
        </p:nvSpPr>
        <p:spPr>
          <a:xfrm>
            <a:off x="648963" y="5485986"/>
            <a:ext cx="2137531" cy="85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…Farming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cover crops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Monocultures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F03D6-79E6-F5F9-D7C1-4FDABA57884D}"/>
              </a:ext>
            </a:extLst>
          </p:cNvPr>
          <p:cNvSpPr txBox="1"/>
          <p:nvPr/>
        </p:nvSpPr>
        <p:spPr>
          <a:xfrm>
            <a:off x="648964" y="3919942"/>
            <a:ext cx="2964556" cy="142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Issues with… Fertiliser Application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time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place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quantity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Wrong type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58F35-2C27-BEC4-2FFB-5E9EB34D04E9}"/>
              </a:ext>
            </a:extLst>
          </p:cNvPr>
          <p:cNvSpPr txBox="1"/>
          <p:nvPr/>
        </p:nvSpPr>
        <p:spPr>
          <a:xfrm>
            <a:off x="2786494" y="5485985"/>
            <a:ext cx="2512415" cy="853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3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…Climate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growing seasons</a:t>
            </a:r>
          </a:p>
          <a:p>
            <a:pPr marL="304782" indent="-30478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3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extremes</a:t>
            </a:r>
          </a:p>
        </p:txBody>
      </p:sp>
    </p:spTree>
    <p:extLst>
      <p:ext uri="{BB962C8B-B14F-4D97-AF65-F5344CB8AC3E}">
        <p14:creationId xmlns:p14="http://schemas.microsoft.com/office/powerpoint/2010/main" val="26221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85F42-C5ED-EA0F-8CC9-844F6F33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EC3E38-C536-9764-1790-7FEB8436B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14375" b="1"/>
          <a:stretch/>
        </p:blipFill>
        <p:spPr>
          <a:xfrm>
            <a:off x="3891014" y="983228"/>
            <a:ext cx="8300631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F5D7C0-C6B1-A39F-2DB2-DD97DF19DC48}"/>
              </a:ext>
            </a:extLst>
          </p:cNvPr>
          <p:cNvSpPr txBox="1"/>
          <p:nvPr/>
        </p:nvSpPr>
        <p:spPr>
          <a:xfrm>
            <a:off x="412464" y="1855332"/>
            <a:ext cx="4238844" cy="157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12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Supply &amp; Demand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53D8AE43-A65E-21AD-3214-85010B9E19DF}"/>
              </a:ext>
            </a:extLst>
          </p:cNvPr>
          <p:cNvSpPr/>
          <p:nvPr/>
        </p:nvSpPr>
        <p:spPr>
          <a:xfrm>
            <a:off x="412465" y="3526916"/>
            <a:ext cx="4238844" cy="25230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B368-2628-94C4-D9A7-FFD8E9EA4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04" y="6063904"/>
            <a:ext cx="1854176" cy="43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EBB3E8-675C-BCE6-8AD9-D097C387DBD3}"/>
              </a:ext>
            </a:extLst>
          </p:cNvPr>
          <p:cNvSpPr txBox="1"/>
          <p:nvPr/>
        </p:nvSpPr>
        <p:spPr>
          <a:xfrm>
            <a:off x="412462" y="3650064"/>
            <a:ext cx="375945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fertiliser will be needed in 2050 to feed the world?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430DA-B2DA-1FA5-21FA-C140DE732971}"/>
              </a:ext>
            </a:extLst>
          </p:cNvPr>
          <p:cNvSpPr txBox="1"/>
          <p:nvPr/>
        </p:nvSpPr>
        <p:spPr>
          <a:xfrm>
            <a:off x="412462" y="124849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Impacts &amp; Planetary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9582-7293-05C0-BD09-F09684A2DDA4}"/>
              </a:ext>
            </a:extLst>
          </p:cNvPr>
          <p:cNvSpPr txBox="1"/>
          <p:nvPr/>
        </p:nvSpPr>
        <p:spPr>
          <a:xfrm>
            <a:off x="4171914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Nitrogen Use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8A305-1726-C1C6-D5EC-5F9D7831C1CE}"/>
              </a:ext>
            </a:extLst>
          </p:cNvPr>
          <p:cNvSpPr txBox="1"/>
          <p:nvPr/>
        </p:nvSpPr>
        <p:spPr>
          <a:xfrm>
            <a:off x="7931366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441619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Supply &amp; Demand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 fontScale="92500"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17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C7D21-030F-96B6-D938-9885F29E2020}"/>
              </a:ext>
            </a:extLst>
          </p:cNvPr>
          <p:cNvSpPr txBox="1"/>
          <p:nvPr/>
        </p:nvSpPr>
        <p:spPr>
          <a:xfrm>
            <a:off x="684627" y="1505783"/>
            <a:ext cx="124170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1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2B052-BE22-0F20-AAD2-F3C2A174037B}"/>
              </a:ext>
            </a:extLst>
          </p:cNvPr>
          <p:cNvSpPr txBox="1"/>
          <p:nvPr/>
        </p:nvSpPr>
        <p:spPr>
          <a:xfrm>
            <a:off x="684627" y="2243882"/>
            <a:ext cx="124170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1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E4475-FB1D-1FCF-5586-6DB9B6250B82}"/>
              </a:ext>
            </a:extLst>
          </p:cNvPr>
          <p:cNvSpPr txBox="1"/>
          <p:nvPr/>
        </p:nvSpPr>
        <p:spPr>
          <a:xfrm>
            <a:off x="684626" y="2981982"/>
            <a:ext cx="124170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1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A9216-E1D0-78A8-3450-46B5B0BF3514}"/>
              </a:ext>
            </a:extLst>
          </p:cNvPr>
          <p:cNvSpPr txBox="1"/>
          <p:nvPr/>
        </p:nvSpPr>
        <p:spPr>
          <a:xfrm>
            <a:off x="684626" y="3720081"/>
            <a:ext cx="124170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1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  <a:endParaRPr lang="en-US" sz="2005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9C837-7A5E-2A46-AF13-6706D2D11A5A}"/>
              </a:ext>
            </a:extLst>
          </p:cNvPr>
          <p:cNvSpPr txBox="1"/>
          <p:nvPr/>
        </p:nvSpPr>
        <p:spPr>
          <a:xfrm>
            <a:off x="684626" y="4458181"/>
            <a:ext cx="1241709" cy="7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1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en-US" sz="2005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.5</a:t>
            </a:r>
            <a:endParaRPr lang="en-US" sz="401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4832A-A556-5542-004B-A8AFFD760EE4}"/>
              </a:ext>
            </a:extLst>
          </p:cNvPr>
          <p:cNvSpPr txBox="1"/>
          <p:nvPr/>
        </p:nvSpPr>
        <p:spPr>
          <a:xfrm>
            <a:off x="2082156" y="1687303"/>
            <a:ext cx="71275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nitrogen fertiliser applied per year</a:t>
            </a:r>
            <a:r>
              <a:rPr lang="en-US" sz="4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4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64699-E01D-E04B-C46D-2E580E3EDC0D}"/>
              </a:ext>
            </a:extLst>
          </p:cNvPr>
          <p:cNvSpPr txBox="1"/>
          <p:nvPr/>
        </p:nvSpPr>
        <p:spPr>
          <a:xfrm>
            <a:off x="2082156" y="2425403"/>
            <a:ext cx="71275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upper bound of the nitrogen planetary boundary</a:t>
            </a:r>
            <a:r>
              <a:rPr lang="en-US" sz="4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4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B2A372-04C9-90F5-2AF2-EB5A54594A93}"/>
              </a:ext>
            </a:extLst>
          </p:cNvPr>
          <p:cNvSpPr txBox="1"/>
          <p:nvPr/>
        </p:nvSpPr>
        <p:spPr>
          <a:xfrm>
            <a:off x="2082156" y="3163502"/>
            <a:ext cx="71275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forecasted demand in 2050 due to more efficient use</a:t>
            </a:r>
            <a:r>
              <a:rPr lang="en-US" sz="4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4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B00CC2-3F19-B0B4-996A-B20CA551457B}"/>
              </a:ext>
            </a:extLst>
          </p:cNvPr>
          <p:cNvSpPr txBox="1"/>
          <p:nvPr/>
        </p:nvSpPr>
        <p:spPr>
          <a:xfrm>
            <a:off x="2082156" y="3901602"/>
            <a:ext cx="71275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forecasted demand in 2050 due to more efficient use and dietary shift</a:t>
            </a:r>
            <a:r>
              <a:rPr lang="en-US" sz="4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4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AC0A94-D4F0-2CD5-A8D2-67DAC32D0B5D}"/>
              </a:ext>
            </a:extLst>
          </p:cNvPr>
          <p:cNvSpPr txBox="1"/>
          <p:nvPr/>
        </p:nvSpPr>
        <p:spPr>
          <a:xfrm>
            <a:off x="617342" y="1284093"/>
            <a:ext cx="1241710" cy="23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902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million tonnes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EBD265-A167-1155-590E-F42286D29475}"/>
              </a:ext>
            </a:extLst>
          </p:cNvPr>
          <p:cNvSpPr txBox="1"/>
          <p:nvPr/>
        </p:nvSpPr>
        <p:spPr>
          <a:xfrm>
            <a:off x="2082156" y="4643318"/>
            <a:ext cx="7127593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Yara’s finished fertiliser production in 2022, with a target of 22.5 in 2025</a:t>
            </a:r>
            <a:r>
              <a:rPr lang="en-US" sz="40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4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06797F-EF25-B58F-ED9C-1DBE7D26C746}"/>
              </a:ext>
            </a:extLst>
          </p:cNvPr>
          <p:cNvSpPr txBox="1"/>
          <p:nvPr/>
        </p:nvSpPr>
        <p:spPr>
          <a:xfrm>
            <a:off x="2082155" y="6070236"/>
            <a:ext cx="7808836" cy="57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3" baseline="30000" dirty="0">
                <a:solidFill>
                  <a:srgbClr val="1A1A1A"/>
                </a:solidFill>
                <a:latin typeface="OpenSans-Regular"/>
              </a:rPr>
              <a:t>A</a:t>
            </a:r>
            <a:r>
              <a:rPr lang="en-GB" sz="1053" dirty="0">
                <a:solidFill>
                  <a:srgbClr val="1A1A1A"/>
                </a:solidFill>
                <a:latin typeface="OpenSans-Regular"/>
              </a:rPr>
              <a:t> </a:t>
            </a:r>
            <a:r>
              <a:rPr lang="en-US" sz="1053" dirty="0">
                <a:solidFill>
                  <a:srgbClr val="1A1A1A"/>
                </a:solidFill>
                <a:latin typeface="OpenSans-Regular"/>
              </a:rPr>
              <a:t>Assessing planetary and regional nitrogen boundaries related to food security and adverse environmental impacts. Available </a:t>
            </a:r>
            <a:r>
              <a:rPr lang="en-US" sz="1053" dirty="0">
                <a:solidFill>
                  <a:srgbClr val="1A1A1A"/>
                </a:solidFill>
                <a:latin typeface="OpenSans-Regular"/>
                <a:hlinkClick r:id="rId3"/>
              </a:rPr>
              <a:t>here</a:t>
            </a:r>
            <a:endParaRPr lang="en-GB" sz="1053" dirty="0">
              <a:solidFill>
                <a:srgbClr val="1A1A1A"/>
              </a:solidFill>
              <a:latin typeface="OpenSans-Regular"/>
            </a:endParaRPr>
          </a:p>
          <a:p>
            <a:r>
              <a:rPr lang="en-GB" sz="1053" baseline="30000" dirty="0">
                <a:solidFill>
                  <a:srgbClr val="1A1A1A"/>
                </a:solidFill>
                <a:latin typeface="OpenSans-Regular"/>
              </a:rPr>
              <a:t>B</a:t>
            </a:r>
            <a:r>
              <a:rPr lang="en-GB" sz="1053" dirty="0">
                <a:solidFill>
                  <a:srgbClr val="1A1A1A"/>
                </a:solidFill>
                <a:latin typeface="OpenSans-Regular"/>
              </a:rPr>
              <a:t> Reconciling regional nitrogen boundaries with global food security. Nature Food. Available </a:t>
            </a:r>
            <a:r>
              <a:rPr lang="en-GB" sz="1053" dirty="0">
                <a:solidFill>
                  <a:srgbClr val="1A1A1A"/>
                </a:solidFill>
                <a:latin typeface="OpenSans-Regular"/>
                <a:hlinkClick r:id="rId4"/>
              </a:rPr>
              <a:t>here</a:t>
            </a:r>
            <a:endParaRPr lang="en-GB" sz="1053" dirty="0">
              <a:solidFill>
                <a:srgbClr val="1A1A1A"/>
              </a:solidFill>
              <a:latin typeface="OpenSans-Regular"/>
            </a:endParaRPr>
          </a:p>
          <a:p>
            <a:r>
              <a:rPr lang="en-GB" sz="1053" baseline="30000" dirty="0">
                <a:solidFill>
                  <a:srgbClr val="1A1A1A"/>
                </a:solidFill>
                <a:latin typeface="OpenSans-Regular"/>
              </a:rPr>
              <a:t>C</a:t>
            </a:r>
            <a:r>
              <a:rPr lang="en-GB" sz="1053" dirty="0">
                <a:solidFill>
                  <a:srgbClr val="1A1A1A"/>
                </a:solidFill>
                <a:latin typeface="OpenSans-Regular"/>
              </a:rPr>
              <a:t> Yara International (2023) Yara Integrated Report 2022. Page 27. Available </a:t>
            </a:r>
            <a:r>
              <a:rPr lang="en-GB" sz="1053" dirty="0">
                <a:solidFill>
                  <a:srgbClr val="1A1A1A"/>
                </a:solidFill>
                <a:latin typeface="OpenSans-Regular"/>
                <a:hlinkClick r:id="rId5"/>
              </a:rPr>
              <a:t>here</a:t>
            </a:r>
            <a:r>
              <a:rPr lang="en-GB" sz="1053" dirty="0">
                <a:solidFill>
                  <a:srgbClr val="1A1A1A"/>
                </a:solidFill>
                <a:latin typeface="OpenSans-Regular"/>
              </a:rPr>
              <a:t>. Note this will also include non-nitrogen-based fertiliser.</a:t>
            </a:r>
            <a:endParaRPr lang="en-US" sz="100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12B482-0199-76ED-C216-E0577D45166A}"/>
              </a:ext>
            </a:extLst>
          </p:cNvPr>
          <p:cNvSpPr txBox="1"/>
          <p:nvPr/>
        </p:nvSpPr>
        <p:spPr>
          <a:xfrm>
            <a:off x="1712690" y="5397473"/>
            <a:ext cx="8763644" cy="339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b="1" dirty="0">
                <a:solidFill>
                  <a:srgbClr val="F08A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we at peak nitrogen fertiliser production, and are assets at risk of stranding?</a:t>
            </a:r>
          </a:p>
        </p:txBody>
      </p:sp>
    </p:spTree>
    <p:extLst>
      <p:ext uri="{BB962C8B-B14F-4D97-AF65-F5344CB8AC3E}">
        <p14:creationId xmlns:p14="http://schemas.microsoft.com/office/powerpoint/2010/main" val="1305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3" grpId="0"/>
      <p:bldP spid="16" grpId="0"/>
      <p:bldP spid="18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3B56-8A5B-5C9B-E910-2BF104DC4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AEAEA6-8C80-5304-3D43-63CA15CA7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" r="14458" b="-1"/>
          <a:stretch/>
        </p:blipFill>
        <p:spPr>
          <a:xfrm>
            <a:off x="2522566" y="11"/>
            <a:ext cx="9669081" cy="6857989"/>
          </a:xfrm>
          <a:prstGeom prst="rect">
            <a:avLst/>
          </a:prstGeom>
        </p:spPr>
      </p:pic>
      <p:pic>
        <p:nvPicPr>
          <p:cNvPr id="4" name="Picture 3" descr="A black background with blue letter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C5BA5CA-A844-419B-8018-7C3B19672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" y="1978869"/>
            <a:ext cx="2152031" cy="500504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hlinkClick r:id="rId5"/>
            <a:extLst>
              <a:ext uri="{FF2B5EF4-FFF2-40B4-BE49-F238E27FC236}">
                <a16:creationId xmlns:a16="http://schemas.microsoft.com/office/drawing/2014/main" id="{A498DDAA-B8E7-E1D4-52F0-80C470D89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4" y="2759661"/>
            <a:ext cx="373735" cy="381988"/>
          </a:xfrm>
          <a:prstGeom prst="rect">
            <a:avLst/>
          </a:prstGeom>
        </p:spPr>
      </p:pic>
      <p:pic>
        <p:nvPicPr>
          <p:cNvPr id="18" name="Picture 17" descr="A blue and black 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26E4E0F-723D-06F5-F8EF-E0224440A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4" y="3421937"/>
            <a:ext cx="1583375" cy="398333"/>
          </a:xfrm>
          <a:prstGeom prst="rect">
            <a:avLst/>
          </a:prstGeom>
        </p:spPr>
      </p:pic>
      <p:pic>
        <p:nvPicPr>
          <p:cNvPr id="20" name="Picture 19" descr="A black and grey text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DD47DBC8-3E15-DE14-B6E0-64393A5669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5" y="4100557"/>
            <a:ext cx="2136126" cy="4788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D0B92-A464-929F-AB5E-DA83F97D12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04" y="6063904"/>
            <a:ext cx="1854176" cy="431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D97218-96F6-93C7-3F39-C35EC79BC5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574" y="4859724"/>
            <a:ext cx="1100715" cy="10814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6C5F4-FAF9-3592-7CC5-C2EC0ACF06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3243" y="5073658"/>
            <a:ext cx="1562141" cy="6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7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F88D5B-EAB4-DBA2-97A1-38F1C615E09D}"/>
              </a:ext>
            </a:extLst>
          </p:cNvPr>
          <p:cNvSpPr/>
          <p:nvPr/>
        </p:nvSpPr>
        <p:spPr>
          <a:xfrm>
            <a:off x="9075174" y="6233652"/>
            <a:ext cx="2973390" cy="494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9734E-8FE8-9C5E-D42E-0144C9269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1" y="489399"/>
            <a:ext cx="11573903" cy="747284"/>
          </a:xfrm>
        </p:spPr>
        <p:txBody>
          <a:bodyPr lIns="91440" tIns="45720" rIns="91440" bIns="45720" anchor="t"/>
          <a:lstStyle/>
          <a:p>
            <a:pPr algn="ctr"/>
            <a:r>
              <a:rPr lang="en-GB" dirty="0"/>
              <a:t>Shareholder</a:t>
            </a:r>
            <a:r>
              <a:rPr lang="en-GB"/>
              <a:t> resolution at Yara’s AGM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1A58C-125A-AA36-6D5D-DF42E10C6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1596703"/>
            <a:ext cx="10856725" cy="4771898"/>
          </a:xfrm>
        </p:spPr>
        <p:txBody>
          <a:bodyPr/>
          <a:lstStyle/>
          <a:p>
            <a:r>
              <a:rPr lang="en-US" dirty="0" err="1">
                <a:solidFill>
                  <a:srgbClr val="555555"/>
                </a:solidFill>
                <a:ea typeface="Aptos" panose="020B0004020202020204" pitchFamily="34" charset="0"/>
                <a:cs typeface="Aptos" panose="020B0004020202020204" pitchFamily="34" charset="0"/>
              </a:rPr>
              <a:t>ShareAction</a:t>
            </a:r>
            <a:r>
              <a:rPr lang="en-US" dirty="0">
                <a:solidFill>
                  <a:srgbClr val="555555"/>
                </a:solidFill>
                <a:ea typeface="Aptos" panose="020B0004020202020204" pitchFamily="34" charset="0"/>
                <a:cs typeface="Aptos" panose="020B0004020202020204" pitchFamily="34" charset="0"/>
              </a:rPr>
              <a:t> and members of the coalition have </a:t>
            </a:r>
            <a:r>
              <a:rPr lang="en-US" b="1" dirty="0">
                <a:solidFill>
                  <a:srgbClr val="555555"/>
                </a:solidFill>
                <a:ea typeface="Aptos" panose="020B0004020202020204" pitchFamily="34" charset="0"/>
                <a:cs typeface="Aptos" panose="020B0004020202020204" pitchFamily="34" charset="0"/>
              </a:rPr>
              <a:t>filed a shareholder resolution </a:t>
            </a:r>
            <a:r>
              <a:rPr lang="en-US" dirty="0">
                <a:solidFill>
                  <a:srgbClr val="555555"/>
                </a:solidFill>
                <a:ea typeface="Aptos" panose="020B0004020202020204" pitchFamily="34" charset="0"/>
                <a:cs typeface="Aptos" panose="020B0004020202020204" pitchFamily="34" charset="0"/>
              </a:rPr>
              <a:t>requesting the company to set comprehensive scope 3 targets:</a:t>
            </a:r>
            <a:endParaRPr lang="en-US" b="1" dirty="0">
              <a:solidFill>
                <a:srgbClr val="555555"/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‘Shareholders direct the company to publish </a:t>
            </a:r>
            <a:r>
              <a:rPr lang="en-US" i="1" dirty="0">
                <a:solidFill>
                  <a:srgbClr val="555555"/>
                </a:solidFill>
                <a:effectLst/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science-based targets to reduce scope 3 greenhouse gas emissions</a:t>
            </a:r>
            <a:r>
              <a:rPr lang="en-US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over the </a:t>
            </a:r>
            <a:r>
              <a:rPr lang="en-US" i="1" dirty="0">
                <a:solidFill>
                  <a:srgbClr val="555555"/>
                </a:solidFill>
                <a:effectLst/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short, medium, and long term,</a:t>
            </a:r>
            <a:r>
              <a:rPr lang="en-US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in line with the goal of limiting global warming to </a:t>
            </a:r>
            <a:r>
              <a:rPr lang="en-GB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1.5C, and to implement measures to reduce such emissions. Targets and measures should </a:t>
            </a:r>
            <a:r>
              <a:rPr lang="en-GB" i="1" dirty="0">
                <a:solidFill>
                  <a:srgbClr val="555555"/>
                </a:solidFill>
                <a:effectLst/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include upstream as well as downstream emissions</a:t>
            </a:r>
            <a:r>
              <a:rPr lang="en-GB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and entail an </a:t>
            </a:r>
            <a:r>
              <a:rPr lang="en-GB" i="1" dirty="0">
                <a:solidFill>
                  <a:srgbClr val="555555"/>
                </a:solidFill>
                <a:effectLst/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absolute reduction</a:t>
            </a:r>
            <a:r>
              <a:rPr lang="en-GB" i="1" dirty="0">
                <a:solidFill>
                  <a:srgbClr val="555555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in emissions. They should be disclosed </a:t>
            </a:r>
            <a:r>
              <a:rPr lang="en-GB" i="1" dirty="0">
                <a:solidFill>
                  <a:srgbClr val="555555"/>
                </a:solidFill>
                <a:effectLst/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before the next annual shareholder meeting in 2025.</a:t>
            </a:r>
            <a:r>
              <a:rPr lang="en-GB" i="1" dirty="0">
                <a:solidFill>
                  <a:srgbClr val="555555"/>
                </a:solidFill>
                <a:highlight>
                  <a:srgbClr val="FFFF00"/>
                </a:highlight>
                <a:ea typeface="Aptos" panose="020B0004020202020204" pitchFamily="34" charset="0"/>
                <a:cs typeface="Aptos" panose="020B0004020202020204" pitchFamily="34" charset="0"/>
              </a:rPr>
              <a:t>’</a:t>
            </a:r>
            <a:endParaRPr lang="en-GB" i="1" dirty="0"/>
          </a:p>
        </p:txBody>
      </p:sp>
      <p:pic>
        <p:nvPicPr>
          <p:cNvPr id="2" name="Picture 1" descr="A blue and black logo&#10;&#10;Description automatically generated">
            <a:extLst>
              <a:ext uri="{FF2B5EF4-FFF2-40B4-BE49-F238E27FC236}">
                <a16:creationId xmlns:a16="http://schemas.microsoft.com/office/drawing/2014/main" id="{B4821055-AB16-3FEA-9231-CD4EA60D4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56" y="6159551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2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FADF4FC-BB74-4D2F-B8FF-6DE26A250ACE}"/>
              </a:ext>
            </a:extLst>
          </p:cNvPr>
          <p:cNvGraphicFramePr>
            <a:graphicFrameLocks/>
          </p:cNvGraphicFramePr>
          <p:nvPr/>
        </p:nvGraphicFramePr>
        <p:xfrm>
          <a:off x="349766" y="3738806"/>
          <a:ext cx="11712540" cy="264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F6334E0-BE8A-A9B5-A5C0-CF33C2F05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2" y="489399"/>
            <a:ext cx="11135135" cy="747284"/>
          </a:xfrm>
        </p:spPr>
        <p:txBody>
          <a:bodyPr/>
          <a:lstStyle/>
          <a:p>
            <a:pPr algn="ctr"/>
            <a:r>
              <a:rPr lang="en-GB"/>
              <a:t>Yara’s emissions (2022)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33D172-043F-8711-510D-6985041991D3}"/>
              </a:ext>
            </a:extLst>
          </p:cNvPr>
          <p:cNvSpPr txBox="1"/>
          <p:nvPr/>
        </p:nvSpPr>
        <p:spPr>
          <a:xfrm>
            <a:off x="502479" y="1437348"/>
            <a:ext cx="18850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3 upstream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Extraction and processing of fossil-based fuels &amp; feedstocks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B3833-DEB6-2F00-CF14-C66B2139FA48}"/>
              </a:ext>
            </a:extLst>
          </p:cNvPr>
          <p:cNvSpPr txBox="1"/>
          <p:nvPr/>
        </p:nvSpPr>
        <p:spPr>
          <a:xfrm>
            <a:off x="2387499" y="1437348"/>
            <a:ext cx="27549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Scopes 1 and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 from production processes (scope 1) and indirect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 from purchased power (scope 2)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1CF307-2E42-D18E-13BC-D1D5504F3926}"/>
              </a:ext>
            </a:extLst>
          </p:cNvPr>
          <p:cNvSpPr txBox="1"/>
          <p:nvPr/>
        </p:nvSpPr>
        <p:spPr>
          <a:xfrm>
            <a:off x="7151448" y="1446588"/>
            <a:ext cx="251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3 downstream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Emissions from application of nitrogen </a:t>
            </a: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fertilisers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agricultural fields</a:t>
            </a:r>
            <a:endParaRPr kumimoji="0" lang="en-GB" sz="1400" b="0" i="1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57A0B43-BCE5-4680-F87C-6DEA68F13598}"/>
              </a:ext>
            </a:extLst>
          </p:cNvPr>
          <p:cNvSpPr/>
          <p:nvPr/>
        </p:nvSpPr>
        <p:spPr>
          <a:xfrm>
            <a:off x="5095075" y="3615740"/>
            <a:ext cx="240761" cy="32927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E5E5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raphic 26" descr="Factory with solid fill">
            <a:extLst>
              <a:ext uri="{FF2B5EF4-FFF2-40B4-BE49-F238E27FC236}">
                <a16:creationId xmlns:a16="http://schemas.microsoft.com/office/drawing/2014/main" id="{2A57B85F-1F48-0CAE-06F2-6AEBC5991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8342" y="3313156"/>
            <a:ext cx="914400" cy="914400"/>
          </a:xfrm>
          <a:prstGeom prst="rect">
            <a:avLst/>
          </a:prstGeom>
        </p:spPr>
      </p:pic>
      <p:pic>
        <p:nvPicPr>
          <p:cNvPr id="28" name="Graphic 27" descr="Lightning bolt with solid fill">
            <a:extLst>
              <a:ext uri="{FF2B5EF4-FFF2-40B4-BE49-F238E27FC236}">
                <a16:creationId xmlns:a16="http://schemas.microsoft.com/office/drawing/2014/main" id="{E2862DE7-0AC7-2502-1C8A-C6009ACF5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8714" y="3416413"/>
            <a:ext cx="808376" cy="808376"/>
          </a:xfrm>
          <a:prstGeom prst="rect">
            <a:avLst/>
          </a:prstGeom>
        </p:spPr>
      </p:pic>
      <p:pic>
        <p:nvPicPr>
          <p:cNvPr id="29" name="Graphic 28" descr="Oil Rig with solid fill">
            <a:extLst>
              <a:ext uri="{FF2B5EF4-FFF2-40B4-BE49-F238E27FC236}">
                <a16:creationId xmlns:a16="http://schemas.microsoft.com/office/drawing/2014/main" id="{99E353BA-A1DE-1831-7D07-CE34DBA07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907" y="3305864"/>
            <a:ext cx="914400" cy="914400"/>
          </a:xfrm>
          <a:prstGeom prst="rect">
            <a:avLst/>
          </a:prstGeom>
        </p:spPr>
      </p:pic>
      <p:pic>
        <p:nvPicPr>
          <p:cNvPr id="30" name="Graphic 29" descr="Seeds with solid fill">
            <a:extLst>
              <a:ext uri="{FF2B5EF4-FFF2-40B4-BE49-F238E27FC236}">
                <a16:creationId xmlns:a16="http://schemas.microsoft.com/office/drawing/2014/main" id="{DC69E290-1E92-425D-F91D-0233F4CC6C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50117" y="3375438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EFF521C-90D8-DC4E-6EB2-192074987C38}"/>
              </a:ext>
            </a:extLst>
          </p:cNvPr>
          <p:cNvSpPr txBox="1"/>
          <p:nvPr/>
        </p:nvSpPr>
        <p:spPr>
          <a:xfrm>
            <a:off x="3709968" y="3416413"/>
            <a:ext cx="55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F6AA732-C516-9B76-B163-5B35343B72E0}"/>
              </a:ext>
            </a:extLst>
          </p:cNvPr>
          <p:cNvSpPr/>
          <p:nvPr/>
        </p:nvSpPr>
        <p:spPr>
          <a:xfrm>
            <a:off x="2231989" y="3627108"/>
            <a:ext cx="240761" cy="32927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E5E5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4A86F8-F2E9-80EE-B13C-70E9A10D2301}"/>
              </a:ext>
            </a:extLst>
          </p:cNvPr>
          <p:cNvSpPr/>
          <p:nvPr/>
        </p:nvSpPr>
        <p:spPr>
          <a:xfrm>
            <a:off x="9075174" y="6233652"/>
            <a:ext cx="2973390" cy="494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32A77EBE-F10C-2A04-718C-4A23E32335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56" y="6159551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9734E-8FE8-9C5E-D42E-0144C9269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2" y="489399"/>
            <a:ext cx="11535827" cy="747284"/>
          </a:xfrm>
        </p:spPr>
        <p:txBody>
          <a:bodyPr/>
          <a:lstStyle/>
          <a:p>
            <a:r>
              <a:rPr lang="en-GB"/>
              <a:t>Yara’s current scope 3 targets – and what’s missing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1A58C-125A-AA36-6D5D-DF42E10C6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663" y="1596703"/>
            <a:ext cx="10785813" cy="3185059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b="1" dirty="0"/>
              <a:t>long-term </a:t>
            </a:r>
            <a:r>
              <a:rPr lang="en-US" dirty="0"/>
              <a:t>scope 3 target (or formal net-zero commitment on any scope)</a:t>
            </a:r>
          </a:p>
          <a:p>
            <a:r>
              <a:rPr lang="en-US" dirty="0"/>
              <a:t>No absolute near-term target covering upstream emissions—thereby </a:t>
            </a:r>
            <a:r>
              <a:rPr lang="en-US" b="1" dirty="0"/>
              <a:t>omitting 15% of Yara’s emissions</a:t>
            </a:r>
          </a:p>
          <a:p>
            <a:r>
              <a:rPr lang="en-US" dirty="0"/>
              <a:t>Near-term downstream target (to reduce nitrogen use-phase emissions by 11.1% by 2030) is </a:t>
            </a:r>
            <a:r>
              <a:rPr lang="en-US" b="1" dirty="0"/>
              <a:t>unlikely to meet ambitious 1.5C pathways</a:t>
            </a:r>
            <a:r>
              <a:rPr lang="en-US" dirty="0"/>
              <a:t> for nitrogen use-phase emissions (e.g. International Fertilizer Association &amp; </a:t>
            </a:r>
            <a:r>
              <a:rPr lang="en-US" dirty="0" err="1"/>
              <a:t>SystemIQ</a:t>
            </a:r>
            <a:r>
              <a:rPr lang="en-US" dirty="0"/>
              <a:t> 2022)</a:t>
            </a:r>
          </a:p>
          <a:p>
            <a:r>
              <a:rPr lang="en-US" dirty="0"/>
              <a:t>Intensity target covering upstream emissions from purchased ammonia will </a:t>
            </a:r>
            <a:r>
              <a:rPr lang="en-US" b="1" dirty="0"/>
              <a:t>expire next year </a:t>
            </a:r>
            <a:r>
              <a:rPr lang="en-US" dirty="0"/>
              <a:t>and </a:t>
            </a:r>
            <a:r>
              <a:rPr lang="en-US" b="1" dirty="0"/>
              <a:t>will</a:t>
            </a:r>
            <a:r>
              <a:rPr lang="en-US" dirty="0"/>
              <a:t> </a:t>
            </a:r>
            <a:r>
              <a:rPr lang="en-US" b="1" dirty="0"/>
              <a:t>not result in absolute reduction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51A047-0BAF-D8F6-4B02-AE3E0FF865E2}"/>
              </a:ext>
            </a:extLst>
          </p:cNvPr>
          <p:cNvSpPr/>
          <p:nvPr/>
        </p:nvSpPr>
        <p:spPr>
          <a:xfrm>
            <a:off x="9075174" y="6233652"/>
            <a:ext cx="2973390" cy="494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D2FDD444-7837-6898-5213-97C2653CE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56" y="6159551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399A0A-E940-DBBA-7834-DE9C53E59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2" y="489399"/>
            <a:ext cx="11221151" cy="747284"/>
          </a:xfrm>
        </p:spPr>
        <p:txBody>
          <a:bodyPr/>
          <a:lstStyle/>
          <a:p>
            <a:pPr algn="ctr"/>
            <a:r>
              <a:rPr lang="en-US"/>
              <a:t>What Yara has said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B974-0B12-2821-7690-B10011E76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Yara says it will produce ‘more comprehensive’ scope 3 targets by 2027—</a:t>
            </a:r>
            <a:r>
              <a:rPr lang="en-US" sz="2000" b="1" dirty="0"/>
              <a:t>this is too late to enact ambitious emissions reductions within </a:t>
            </a:r>
            <a:r>
              <a:rPr lang="en-US" sz="2000" b="1"/>
              <a:t>this decade</a:t>
            </a:r>
            <a:endParaRPr lang="en-US" sz="2000" b="1" dirty="0"/>
          </a:p>
          <a:p>
            <a:r>
              <a:rPr lang="en-US" sz="2000" dirty="0"/>
              <a:t>Yara is waiting for the publication of the SBTi chemical sector guidance—</a:t>
            </a:r>
            <a:r>
              <a:rPr lang="en-US" sz="2000" b="1" dirty="0"/>
              <a:t>this will be published in Q3 this year</a:t>
            </a:r>
            <a:endParaRPr lang="en-US" sz="2000" dirty="0"/>
          </a:p>
          <a:p>
            <a:r>
              <a:rPr lang="en-US" sz="2000" dirty="0"/>
              <a:t>Many companies cite upstream data collection as an obstacle to setting upstream targets—</a:t>
            </a:r>
            <a:r>
              <a:rPr lang="en-US" sz="2000" b="1" dirty="0"/>
              <a:t>but other major chemical companies (e.g. BASF) are now setting targets using verified data</a:t>
            </a:r>
            <a:endParaRPr lang="en-US" sz="2000" dirty="0"/>
          </a:p>
          <a:p>
            <a:r>
              <a:rPr lang="en-US" sz="2000" dirty="0"/>
              <a:t>Yara may convert downstream KPI from absolute to intensity-based—</a:t>
            </a:r>
            <a:r>
              <a:rPr lang="en-US" sz="2000" b="1" dirty="0"/>
              <a:t>intensity target may not require absolute reduction in emissions</a:t>
            </a:r>
            <a:endParaRPr lang="en-US" sz="2000" dirty="0"/>
          </a:p>
          <a:p>
            <a:r>
              <a:rPr lang="en-GB" sz="2000" dirty="0"/>
              <a:t>Yara </a:t>
            </a:r>
            <a:r>
              <a:rPr lang="en-GB" sz="2000" b="1" dirty="0"/>
              <a:t>may not follow guidance of ‘external standard-setters’ in setting scope 3 targets when guidance is released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A7359-1DFF-2BAB-1024-F931C268182A}"/>
              </a:ext>
            </a:extLst>
          </p:cNvPr>
          <p:cNvSpPr/>
          <p:nvPr/>
        </p:nvSpPr>
        <p:spPr>
          <a:xfrm>
            <a:off x="9075174" y="6233652"/>
            <a:ext cx="2973390" cy="494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A9D0A769-F67C-0623-FA19-57FF7055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56" y="6159551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6FA456-8D8A-8D9B-57D2-BFF1F647D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662" y="489399"/>
            <a:ext cx="10735881" cy="747284"/>
          </a:xfrm>
        </p:spPr>
        <p:txBody>
          <a:bodyPr/>
          <a:lstStyle/>
          <a:p>
            <a:pPr algn="ctr"/>
            <a:r>
              <a:rPr lang="en-US"/>
              <a:t>Yara may not follow guidance of ‘external standard setters’ in target-setting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4837D-BFC2-F8B2-D26F-6357C3BFB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130" y="2254249"/>
            <a:ext cx="10735881" cy="3185059"/>
          </a:xfrm>
        </p:spPr>
        <p:txBody>
          <a:bodyPr/>
          <a:lstStyle/>
          <a:p>
            <a:pPr marL="0" indent="0">
              <a:buNone/>
            </a:pPr>
            <a:r>
              <a:rPr lang="en-US" sz="2800" i="1"/>
              <a:t>‘under the current disclosure methodologies, improved use-phase efficiency cannot be counted as a climate solution in Yara’s GHG accounting […] </a:t>
            </a:r>
            <a:r>
              <a:rPr lang="en-US" sz="2800" b="1" i="1"/>
              <a:t>If external standard setters fail to acknowledge scientific facts, we will prioritize scientific evidence over established protocols</a:t>
            </a:r>
            <a:r>
              <a:rPr lang="en-US" sz="2800" i="1"/>
              <a:t>’ </a:t>
            </a:r>
          </a:p>
          <a:p>
            <a:pPr marL="0" indent="0">
              <a:buNone/>
            </a:pPr>
            <a:endParaRPr lang="en-US" sz="1600" b="1"/>
          </a:p>
          <a:p>
            <a:pPr marL="0" indent="0">
              <a:buNone/>
            </a:pPr>
            <a:r>
              <a:rPr lang="en-US" sz="2800" b="1"/>
              <a:t>- </a:t>
            </a:r>
            <a:r>
              <a:rPr lang="en-US" sz="2800"/>
              <a:t>Yara International (2024), </a:t>
            </a:r>
            <a:r>
              <a:rPr lang="en-US" sz="2800" i="1">
                <a:hlinkClick r:id="rId2"/>
              </a:rPr>
              <a:t>Yara Integrated Report 2023</a:t>
            </a:r>
            <a:r>
              <a:rPr lang="en-US" sz="2800"/>
              <a:t>, p. 135</a:t>
            </a:r>
            <a:endParaRPr lang="en-US" sz="2800" b="1"/>
          </a:p>
          <a:p>
            <a:endParaRPr lang="en-GB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4FE076-900C-A13A-C519-E8ABDDCC70F2}"/>
              </a:ext>
            </a:extLst>
          </p:cNvPr>
          <p:cNvSpPr/>
          <p:nvPr/>
        </p:nvSpPr>
        <p:spPr>
          <a:xfrm>
            <a:off x="9075174" y="6233652"/>
            <a:ext cx="2973390" cy="4949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A5361E26-31B6-7A4B-75CD-853E57D0C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56" y="6159551"/>
            <a:ext cx="2079383" cy="4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548C7B-6C3E-D746-939C-097308DF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" y="-7710"/>
            <a:ext cx="12191291" cy="6856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25323B-E73A-558F-2918-DA4FABEF1DA5}"/>
              </a:ext>
            </a:extLst>
          </p:cNvPr>
          <p:cNvSpPr txBox="1"/>
          <p:nvPr/>
        </p:nvSpPr>
        <p:spPr>
          <a:xfrm>
            <a:off x="9184516" y="6224598"/>
            <a:ext cx="2724293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5" dirty="0">
                <a:solidFill>
                  <a:srgbClr val="FFFFFF"/>
                </a:solidFill>
                <a:latin typeface="Open Sans" panose="020B0606030504020204" pitchFamily="34" charset="0"/>
              </a:rPr>
              <a:t>May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76362-3235-29C3-CC6E-C72AA0A7A686}"/>
              </a:ext>
            </a:extLst>
          </p:cNvPr>
          <p:cNvSpPr txBox="1"/>
          <p:nvPr/>
        </p:nvSpPr>
        <p:spPr>
          <a:xfrm>
            <a:off x="8738766" y="4518689"/>
            <a:ext cx="3170043" cy="114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7" dirty="0">
                <a:solidFill>
                  <a:srgbClr val="FFFFFF"/>
                </a:solidFill>
                <a:latin typeface="Open Sans" panose="020B0606030504020204" pitchFamily="34" charset="0"/>
              </a:rPr>
              <a:t>Fixing Nitrogen</a:t>
            </a:r>
          </a:p>
          <a:p>
            <a:pPr algn="r"/>
            <a:r>
              <a:rPr lang="en-GB" sz="2005" b="1" dirty="0">
                <a:solidFill>
                  <a:srgbClr val="FFFFFF"/>
                </a:solidFill>
                <a:latin typeface="Open Sans" panose="020B0606030504020204" pitchFamily="34" charset="0"/>
              </a:rPr>
              <a:t>The Impacts of Nitrogen Fertiliser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4F0B5E-97EB-E6A0-5BDC-C1C3DE924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87" y="4020175"/>
            <a:ext cx="1854176" cy="4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408A-A4A5-45B5-B3C1-F340609C2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054852-328E-076F-BA13-2DC9A8693FE7}"/>
              </a:ext>
            </a:extLst>
          </p:cNvPr>
          <p:cNvSpPr/>
          <p:nvPr/>
        </p:nvSpPr>
        <p:spPr>
          <a:xfrm>
            <a:off x="11538040" y="6287871"/>
            <a:ext cx="360919" cy="360919"/>
          </a:xfrm>
          <a:custGeom>
            <a:avLst/>
            <a:gdLst/>
            <a:ahLst/>
            <a:cxnLst/>
            <a:rect l="l" t="t" r="r" b="b"/>
            <a:pathLst>
              <a:path w="1028700" h="1009412">
                <a:moveTo>
                  <a:pt x="0" y="0"/>
                </a:moveTo>
                <a:lnTo>
                  <a:pt x="1028700" y="0"/>
                </a:lnTo>
                <a:lnTo>
                  <a:pt x="1028700" y="1009412"/>
                </a:lnTo>
                <a:lnTo>
                  <a:pt x="0" y="100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BE893CE-77C9-1E71-F6F7-238F8891CD41}"/>
              </a:ext>
            </a:extLst>
          </p:cNvPr>
          <p:cNvSpPr/>
          <p:nvPr/>
        </p:nvSpPr>
        <p:spPr>
          <a:xfrm>
            <a:off x="686115" y="945170"/>
            <a:ext cx="10819772" cy="18169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E4B99CC-A71C-A879-AABA-CBD7BC20EB83}"/>
              </a:ext>
            </a:extLst>
          </p:cNvPr>
          <p:cNvSpPr txBox="1"/>
          <p:nvPr/>
        </p:nvSpPr>
        <p:spPr>
          <a:xfrm>
            <a:off x="684628" y="341107"/>
            <a:ext cx="10819771" cy="578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2"/>
              </a:lnSpc>
            </a:pPr>
            <a:r>
              <a:rPr lang="en-US" sz="3208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Scope 3 and the Wider Context</a:t>
            </a:r>
            <a:r>
              <a:rPr lang="en-US" sz="2406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8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EBC79E5-BBA1-0DF6-2C9D-63878B04C5CE}"/>
              </a:ext>
            </a:extLst>
          </p:cNvPr>
          <p:cNvSpPr txBox="1">
            <a:spLocks/>
          </p:cNvSpPr>
          <p:nvPr/>
        </p:nvSpPr>
        <p:spPr>
          <a:xfrm>
            <a:off x="11538040" y="209210"/>
            <a:ext cx="360919" cy="360919"/>
          </a:xfrm>
          <a:prstGeom prst="snip1Rect">
            <a:avLst/>
          </a:prstGeom>
          <a:solidFill>
            <a:srgbClr val="B0B249">
              <a:alpha val="50196"/>
            </a:srgbClr>
          </a:solidFill>
        </p:spPr>
        <p:txBody>
          <a:bodyPr vert="horz" lIns="91673" tIns="45837" rIns="91673" bIns="45837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6777">
              <a:spcAft>
                <a:spcPts val="602"/>
              </a:spcAft>
            </a:pPr>
            <a:fld id="{5F40E575-75D0-4511-BE24-65258C32779F}" type="slidenum">
              <a:rPr kumimoji="1" lang="en-US" altLang="ja-JP" sz="1203">
                <a:solidFill>
                  <a:schemeClr val="bg1"/>
                </a:solidFill>
              </a:rPr>
              <a:pPr algn="ctr" defTabSz="916777">
                <a:spcAft>
                  <a:spcPts val="602"/>
                </a:spcAft>
              </a:pPr>
              <a:t>8</a:t>
            </a:fld>
            <a:endParaRPr kumimoji="1" lang="en-US" altLang="ja-JP" sz="1203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58698-E9EB-1D6E-989B-BB34097D38D9}"/>
              </a:ext>
            </a:extLst>
          </p:cNvPr>
          <p:cNvSpPr txBox="1"/>
          <p:nvPr/>
        </p:nvSpPr>
        <p:spPr>
          <a:xfrm>
            <a:off x="683903" y="1437870"/>
            <a:ext cx="10824194" cy="406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Setting </a:t>
            </a:r>
            <a:r>
              <a:rPr lang="en-GB" sz="2406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and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achieving downstream scope 3 GHG targets aligned with a 1.5</a:t>
            </a:r>
            <a:r>
              <a:rPr lang="en-GB" sz="2406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C pathway could better place Yara in a world where:</a:t>
            </a:r>
          </a:p>
          <a:p>
            <a:endParaRPr lang="en-GB" sz="2406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</a:endParaRPr>
          </a:p>
          <a:p>
            <a:pPr marL="515687" indent="-515687">
              <a:lnSpc>
                <a:spcPct val="200000"/>
              </a:lnSpc>
              <a:buFont typeface="+mj-lt"/>
              <a:buAutoNum type="arabicPeriod"/>
            </a:pPr>
            <a:r>
              <a:rPr lang="en-GB" sz="2406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Global demand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for fertiliser decreases</a:t>
            </a:r>
          </a:p>
          <a:p>
            <a:pPr marL="515687" indent="-515687">
              <a:lnSpc>
                <a:spcPct val="200000"/>
              </a:lnSpc>
              <a:buFont typeface="+mj-lt"/>
              <a:buAutoNum type="arabicPeriod"/>
            </a:pPr>
            <a:r>
              <a:rPr lang="en-GB" sz="2406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Nitrogen use efficiency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improves in high-income countries</a:t>
            </a:r>
          </a:p>
          <a:p>
            <a:pPr marL="515687" indent="-515687">
              <a:lnSpc>
                <a:spcPct val="200000"/>
              </a:lnSpc>
              <a:buFont typeface="+mj-lt"/>
              <a:buAutoNum type="arabicPeriod"/>
            </a:pPr>
            <a:r>
              <a:rPr lang="en-GB" sz="2406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Market access 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improves in low-income countries</a:t>
            </a:r>
          </a:p>
          <a:p>
            <a:pPr marL="515687" indent="-515687">
              <a:lnSpc>
                <a:spcPct val="200000"/>
              </a:lnSpc>
              <a:buFont typeface="+mj-lt"/>
              <a:buAutoNum type="arabicPeriod"/>
            </a:pPr>
            <a:r>
              <a:rPr lang="en-GB" sz="2406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Consumer preferences</a:t>
            </a:r>
            <a:r>
              <a:rPr lang="en-GB" sz="2406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3345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F7A7-DC9F-B371-D7ED-183D21CA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BC4A48-C79E-CC9E-F5FA-D5C751D80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r="14375" b="1"/>
          <a:stretch/>
        </p:blipFill>
        <p:spPr>
          <a:xfrm>
            <a:off x="3891014" y="983228"/>
            <a:ext cx="8300631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A58698-E9EB-1D6E-989B-BB34097D38D9}"/>
              </a:ext>
            </a:extLst>
          </p:cNvPr>
          <p:cNvSpPr txBox="1"/>
          <p:nvPr/>
        </p:nvSpPr>
        <p:spPr>
          <a:xfrm>
            <a:off x="412464" y="1114782"/>
            <a:ext cx="4238844" cy="231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12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</a:rPr>
              <a:t>Impacts &amp; Planetary Boundaries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2B9AFCB-1AB5-FC38-AC05-68D03E6F252C}"/>
              </a:ext>
            </a:extLst>
          </p:cNvPr>
          <p:cNvSpPr/>
          <p:nvPr/>
        </p:nvSpPr>
        <p:spPr>
          <a:xfrm>
            <a:off x="412465" y="3526916"/>
            <a:ext cx="4238844" cy="25230"/>
          </a:xfrm>
          <a:prstGeom prst="line">
            <a:avLst/>
          </a:prstGeom>
          <a:ln w="38100" cap="flat">
            <a:solidFill>
              <a:srgbClr val="B0B24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70671-BB85-5A3C-E0CF-7022D1B32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04" y="6063904"/>
            <a:ext cx="1854176" cy="431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0E72C-55BC-8459-7F6E-63BAA9539C65}"/>
              </a:ext>
            </a:extLst>
          </p:cNvPr>
          <p:cNvSpPr txBox="1"/>
          <p:nvPr/>
        </p:nvSpPr>
        <p:spPr>
          <a:xfrm>
            <a:off x="412462" y="3650064"/>
            <a:ext cx="3759452" cy="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4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happens when we use too much fertiliser?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9FF67-53E7-61DE-0D62-A1843B4B4E76}"/>
              </a:ext>
            </a:extLst>
          </p:cNvPr>
          <p:cNvSpPr txBox="1"/>
          <p:nvPr/>
        </p:nvSpPr>
        <p:spPr>
          <a:xfrm>
            <a:off x="412462" y="124849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Impacts &amp; Planetary Boundaries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70EE99-1CD3-8DE6-3126-55E316FBC4C4}"/>
              </a:ext>
            </a:extLst>
          </p:cNvPr>
          <p:cNvSpPr txBox="1"/>
          <p:nvPr/>
        </p:nvSpPr>
        <p:spPr>
          <a:xfrm>
            <a:off x="4171914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Nitrogen Use Efficiency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5B48D-A300-B22A-34D2-B294749E3AC6}"/>
              </a:ext>
            </a:extLst>
          </p:cNvPr>
          <p:cNvSpPr txBox="1"/>
          <p:nvPr/>
        </p:nvSpPr>
        <p:spPr>
          <a:xfrm>
            <a:off x="7931366" y="122296"/>
            <a:ext cx="3759452" cy="27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3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Supply &amp; Demand</a:t>
            </a:r>
          </a:p>
        </p:txBody>
      </p:sp>
    </p:spTree>
    <p:extLst>
      <p:ext uri="{BB962C8B-B14F-4D97-AF65-F5344CB8AC3E}">
        <p14:creationId xmlns:p14="http://schemas.microsoft.com/office/powerpoint/2010/main" val="41947422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565656"/>
      </a:dk1>
      <a:lt1>
        <a:srgbClr val="E5E5E5"/>
      </a:lt1>
      <a:dk2>
        <a:srgbClr val="3A6C75"/>
      </a:dk2>
      <a:lt2>
        <a:srgbClr val="84D1CB"/>
      </a:lt2>
      <a:accent1>
        <a:srgbClr val="81ABA9"/>
      </a:accent1>
      <a:accent2>
        <a:srgbClr val="FF755A"/>
      </a:accent2>
      <a:accent3>
        <a:srgbClr val="FEC840"/>
      </a:accent3>
      <a:accent4>
        <a:srgbClr val="2A687D"/>
      </a:accent4>
      <a:accent5>
        <a:srgbClr val="631746"/>
      </a:accent5>
      <a:accent6>
        <a:srgbClr val="CC9C38"/>
      </a:accent6>
      <a:hlink>
        <a:srgbClr val="CC9C38"/>
      </a:hlink>
      <a:folHlink>
        <a:srgbClr val="CC9C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4b764b-0e8c-4a39-8aa9-f5479460a59e" xsi:nil="true"/>
    <lcf76f155ced4ddcb4097134ff3c332f xmlns="72a0432a-3711-4ab9-9bd2-5e0fd17d9a64">
      <Terms xmlns="http://schemas.microsoft.com/office/infopath/2007/PartnerControls"/>
    </lcf76f155ced4ddcb4097134ff3c332f>
    <SharedWithUsers xmlns="939686b6-f26f-4fa2-83e7-856a8e7e59e8">
      <UserInfo>
        <DisplayName>Jackie Garton</DisplayName>
        <AccountId>2211</AccountId>
        <AccountType/>
      </UserInfo>
      <UserInfo>
        <DisplayName>Penny Fowler</DisplayName>
        <AccountId>1488</AccountId>
        <AccountType/>
      </UserInfo>
      <UserInfo>
        <DisplayName>Dilan Gurgur</DisplayName>
        <AccountId>1354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2E904FD88B7458C9299A4AB2427D7" ma:contentTypeVersion="18" ma:contentTypeDescription="Create a new document." ma:contentTypeScope="" ma:versionID="42bd6e8795bfd7dfd4891df9cd525c28">
  <xsd:schema xmlns:xsd="http://www.w3.org/2001/XMLSchema" xmlns:xs="http://www.w3.org/2001/XMLSchema" xmlns:p="http://schemas.microsoft.com/office/2006/metadata/properties" xmlns:ns2="72a0432a-3711-4ab9-9bd2-5e0fd17d9a64" xmlns:ns3="939686b6-f26f-4fa2-83e7-856a8e7e59e8" xmlns:ns4="cf4b764b-0e8c-4a39-8aa9-f5479460a59e" targetNamespace="http://schemas.microsoft.com/office/2006/metadata/properties" ma:root="true" ma:fieldsID="19ac94cbd25d7cd95739a9bea10384ab" ns2:_="" ns3:_="" ns4:_="">
    <xsd:import namespace="72a0432a-3711-4ab9-9bd2-5e0fd17d9a64"/>
    <xsd:import namespace="939686b6-f26f-4fa2-83e7-856a8e7e59e8"/>
    <xsd:import namespace="cf4b764b-0e8c-4a39-8aa9-f5479460a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432a-3711-4ab9-9bd2-5e0fd17d9a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11410f7-e0c4-4aa1-9c12-29caaf78b7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686b6-f26f-4fa2-83e7-856a8e7e59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b764b-0e8c-4a39-8aa9-f5479460a59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c8d8acf-aa76-4c13-9b2f-5e681e0ae60d}" ma:internalName="TaxCatchAll" ma:showField="CatchAllData" ma:web="939686b6-f26f-4fa2-83e7-856a8e7e59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ECE1A8-6721-48B5-8440-95A458AE70C2}">
  <ds:schemaRefs>
    <ds:schemaRef ds:uri="http://www.w3.org/XML/1998/namespace"/>
    <ds:schemaRef ds:uri="b519d39d-0224-47c1-899a-990cad22c9a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ea808b1-3537-47bd-ab55-a714550fcc19"/>
    <ds:schemaRef ds:uri="cf4b764b-0e8c-4a39-8aa9-f5479460a59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67AA91-5F61-48CD-8C5E-1404D19BF1DD}"/>
</file>

<file path=customXml/itemProps3.xml><?xml version="1.0" encoding="utf-8"?>
<ds:datastoreItem xmlns:ds="http://schemas.openxmlformats.org/officeDocument/2006/customXml" ds:itemID="{BA88DDEE-292E-43CF-945C-594B51487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Open Sans</vt:lpstr>
      <vt:lpstr>OpenSans-Regular</vt:lpstr>
      <vt:lpstr>Times New Roman</vt:lpstr>
      <vt:lpstr>1_Office Theme</vt:lpstr>
      <vt:lpstr>May |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| 2024</dc:title>
  <dc:creator>Lydia Heinrichs</dc:creator>
  <cp:lastModifiedBy>Max Watson</cp:lastModifiedBy>
  <cp:revision>2</cp:revision>
  <dcterms:created xsi:type="dcterms:W3CDTF">2024-04-30T11:42:49Z</dcterms:created>
  <dcterms:modified xsi:type="dcterms:W3CDTF">2024-06-13T11:51:16Z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0x0101004DE2E904FD88B7458C9299A4AB2427D7</vt:lpwstr>
  </property>
  <property fmtid="{D5CDD505-2E9C-101B-9397-08002B2CF9AE}" pid="3" name="MediaServiceImageTags">
    <vt:lpwstr/>
  </property>
</Properties>
</file>